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84" r:id="rId2"/>
    <p:sldId id="296" r:id="rId3"/>
    <p:sldId id="259" r:id="rId4"/>
    <p:sldId id="286" r:id="rId5"/>
    <p:sldId id="288" r:id="rId6"/>
    <p:sldId id="289" r:id="rId7"/>
    <p:sldId id="290" r:id="rId8"/>
    <p:sldId id="291" r:id="rId9"/>
    <p:sldId id="264" r:id="rId10"/>
    <p:sldId id="299" r:id="rId11"/>
    <p:sldId id="301" r:id="rId12"/>
    <p:sldId id="302" r:id="rId13"/>
    <p:sldId id="308" r:id="rId14"/>
    <p:sldId id="309" r:id="rId15"/>
    <p:sldId id="310" r:id="rId16"/>
    <p:sldId id="311" r:id="rId17"/>
    <p:sldId id="312" r:id="rId18"/>
    <p:sldId id="265" r:id="rId19"/>
    <p:sldId id="305" r:id="rId20"/>
    <p:sldId id="266" r:id="rId21"/>
    <p:sldId id="297" r:id="rId22"/>
    <p:sldId id="276" r:id="rId23"/>
    <p:sldId id="293" r:id="rId24"/>
    <p:sldId id="306" r:id="rId25"/>
    <p:sldId id="269" r:id="rId26"/>
    <p:sldId id="307" r:id="rId27"/>
    <p:sldId id="263" r:id="rId28"/>
    <p:sldId id="304" r:id="rId29"/>
    <p:sldId id="262" r:id="rId30"/>
    <p:sldId id="303" r:id="rId31"/>
    <p:sldId id="295" r:id="rId32"/>
    <p:sldId id="294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6741"/>
    <a:srgbClr val="4A5A6F"/>
    <a:srgbClr val="F7C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0363" autoAdjust="0"/>
  </p:normalViewPr>
  <p:slideViewPr>
    <p:cSldViewPr snapToGrid="0" showGuides="1">
      <p:cViewPr varScale="1">
        <p:scale>
          <a:sx n="78" d="100"/>
          <a:sy n="78" d="100"/>
        </p:scale>
        <p:origin x="86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9EDAD-049E-44BB-A7D9-C82EACFF0665}" type="doc">
      <dgm:prSet loTypeId="urn:microsoft.com/office/officeart/2005/8/layout/equation2" loCatId="relationship" qsTypeId="urn:microsoft.com/office/officeart/2005/8/quickstyle/simple1" qsCatId="simple" csTypeId="urn:microsoft.com/office/officeart/2005/8/colors/accent2_5" csCatId="accent2" phldr="1"/>
      <dgm:spPr/>
    </dgm:pt>
    <dgm:pt modelId="{4C44D9DC-27F3-41C1-8F0D-5B9CF4416859}">
      <dgm:prSet phldrT="[文本]"/>
      <dgm:spPr/>
      <dgm:t>
        <a:bodyPr/>
        <a:lstStyle/>
        <a:p>
          <a:r>
            <a:rPr lang="zh-CN" altLang="en-US" dirty="0"/>
            <a:t>王新哲</a:t>
          </a:r>
        </a:p>
      </dgm:t>
    </dgm:pt>
    <dgm:pt modelId="{98F7B851-EBE5-4B17-9208-8F3DA1B7FA4F}" type="parTrans" cxnId="{D200C99E-501D-485C-A7AB-FFE1D4D1E7F0}">
      <dgm:prSet/>
      <dgm:spPr/>
      <dgm:t>
        <a:bodyPr/>
        <a:lstStyle/>
        <a:p>
          <a:endParaRPr lang="zh-CN" altLang="en-US"/>
        </a:p>
      </dgm:t>
    </dgm:pt>
    <dgm:pt modelId="{199A1FD5-02FC-4243-8EF4-B45B883EE981}" type="sibTrans" cxnId="{D200C99E-501D-485C-A7AB-FFE1D4D1E7F0}">
      <dgm:prSet/>
      <dgm:spPr/>
      <dgm:t>
        <a:bodyPr/>
        <a:lstStyle/>
        <a:p>
          <a:endParaRPr lang="zh-CN" altLang="en-US"/>
        </a:p>
      </dgm:t>
    </dgm:pt>
    <dgm:pt modelId="{06F0E6D9-66E5-4B48-9D6A-B8A84863E634}">
      <dgm:prSet phldrT="[文本]"/>
      <dgm:spPr/>
      <dgm:t>
        <a:bodyPr/>
        <a:lstStyle/>
        <a:p>
          <a:r>
            <a:rPr lang="zh-CN" altLang="en-US" dirty="0"/>
            <a:t>亢虎权</a:t>
          </a:r>
        </a:p>
      </dgm:t>
    </dgm:pt>
    <dgm:pt modelId="{D2E440BA-3F5C-4441-AE50-C3E9A7DFE3DB}" type="parTrans" cxnId="{4673C0C8-6783-4759-89E5-9FEB50E4C4DA}">
      <dgm:prSet/>
      <dgm:spPr/>
      <dgm:t>
        <a:bodyPr/>
        <a:lstStyle/>
        <a:p>
          <a:endParaRPr lang="zh-CN" altLang="en-US"/>
        </a:p>
      </dgm:t>
    </dgm:pt>
    <dgm:pt modelId="{3B6794AE-0A0E-43F7-9B19-56C2190F889C}" type="sibTrans" cxnId="{4673C0C8-6783-4759-89E5-9FEB50E4C4DA}">
      <dgm:prSet/>
      <dgm:spPr/>
      <dgm:t>
        <a:bodyPr/>
        <a:lstStyle/>
        <a:p>
          <a:endParaRPr lang="zh-CN" altLang="en-US"/>
        </a:p>
      </dgm:t>
    </dgm:pt>
    <dgm:pt modelId="{0D2BE591-6965-4815-A43C-FCFC525BF6D0}">
      <dgm:prSet phldrT="[文本]" custT="1"/>
      <dgm:spPr/>
      <dgm:t>
        <a:bodyPr/>
        <a:lstStyle/>
        <a:p>
          <a:r>
            <a:rPr lang="zh-CN" altLang="en-US" sz="3600" dirty="0"/>
            <a:t>后端</a:t>
          </a:r>
        </a:p>
      </dgm:t>
    </dgm:pt>
    <dgm:pt modelId="{2AF24CB9-241B-42EA-BA66-9BE09CB7392B}" type="parTrans" cxnId="{F1900F6F-7CDE-44ED-8FB5-7C17E6C99B4F}">
      <dgm:prSet/>
      <dgm:spPr/>
      <dgm:t>
        <a:bodyPr/>
        <a:lstStyle/>
        <a:p>
          <a:endParaRPr lang="zh-CN" altLang="en-US"/>
        </a:p>
      </dgm:t>
    </dgm:pt>
    <dgm:pt modelId="{8E6A9588-2202-491C-B2A1-00A1A8831507}" type="sibTrans" cxnId="{F1900F6F-7CDE-44ED-8FB5-7C17E6C99B4F}">
      <dgm:prSet/>
      <dgm:spPr/>
      <dgm:t>
        <a:bodyPr/>
        <a:lstStyle/>
        <a:p>
          <a:endParaRPr lang="zh-CN" altLang="en-US"/>
        </a:p>
      </dgm:t>
    </dgm:pt>
    <dgm:pt modelId="{D83CC0F3-13BD-4600-8470-5C04196CC3CA}" type="pres">
      <dgm:prSet presAssocID="{F129EDAD-049E-44BB-A7D9-C82EACFF0665}" presName="Name0" presStyleCnt="0">
        <dgm:presLayoutVars>
          <dgm:dir/>
          <dgm:resizeHandles val="exact"/>
        </dgm:presLayoutVars>
      </dgm:prSet>
      <dgm:spPr/>
    </dgm:pt>
    <dgm:pt modelId="{5143FB1A-CD34-4B60-9299-DA4A91B9D33C}" type="pres">
      <dgm:prSet presAssocID="{F129EDAD-049E-44BB-A7D9-C82EACFF0665}" presName="vNodes" presStyleCnt="0"/>
      <dgm:spPr/>
    </dgm:pt>
    <dgm:pt modelId="{B3053A8E-FD11-486A-8891-1ED4DABBF167}" type="pres">
      <dgm:prSet presAssocID="{4C44D9DC-27F3-41C1-8F0D-5B9CF4416859}" presName="node" presStyleLbl="node1" presStyleIdx="0" presStyleCnt="3">
        <dgm:presLayoutVars>
          <dgm:bulletEnabled val="1"/>
        </dgm:presLayoutVars>
      </dgm:prSet>
      <dgm:spPr/>
    </dgm:pt>
    <dgm:pt modelId="{5775B8B7-08BA-40AF-9A66-34AA00D8B108}" type="pres">
      <dgm:prSet presAssocID="{199A1FD5-02FC-4243-8EF4-B45B883EE981}" presName="spacerT" presStyleCnt="0"/>
      <dgm:spPr/>
    </dgm:pt>
    <dgm:pt modelId="{BA0D1B82-B04D-4D4D-B76B-ACD2693AC254}" type="pres">
      <dgm:prSet presAssocID="{199A1FD5-02FC-4243-8EF4-B45B883EE981}" presName="sibTrans" presStyleLbl="sibTrans2D1" presStyleIdx="0" presStyleCnt="2"/>
      <dgm:spPr/>
    </dgm:pt>
    <dgm:pt modelId="{E0D7D331-E3A7-4F9B-BCAC-54E6786E8790}" type="pres">
      <dgm:prSet presAssocID="{199A1FD5-02FC-4243-8EF4-B45B883EE981}" presName="spacerB" presStyleCnt="0"/>
      <dgm:spPr/>
    </dgm:pt>
    <dgm:pt modelId="{8CF0A64E-E098-49D1-8981-3E0AEFB92E62}" type="pres">
      <dgm:prSet presAssocID="{06F0E6D9-66E5-4B48-9D6A-B8A84863E634}" presName="node" presStyleLbl="node1" presStyleIdx="1" presStyleCnt="3">
        <dgm:presLayoutVars>
          <dgm:bulletEnabled val="1"/>
        </dgm:presLayoutVars>
      </dgm:prSet>
      <dgm:spPr/>
    </dgm:pt>
    <dgm:pt modelId="{089A6C23-E99F-4229-9B83-8C355268B882}" type="pres">
      <dgm:prSet presAssocID="{F129EDAD-049E-44BB-A7D9-C82EACFF0665}" presName="sibTransLast" presStyleLbl="sibTrans2D1" presStyleIdx="1" presStyleCnt="2"/>
      <dgm:spPr/>
    </dgm:pt>
    <dgm:pt modelId="{6696F1DA-AD15-4C1D-9FD0-8047FA30EA3D}" type="pres">
      <dgm:prSet presAssocID="{F129EDAD-049E-44BB-A7D9-C82EACFF0665}" presName="connectorText" presStyleLbl="sibTrans2D1" presStyleIdx="1" presStyleCnt="2"/>
      <dgm:spPr/>
    </dgm:pt>
    <dgm:pt modelId="{22C9CCCE-B88F-4114-8A18-684ED8B1DB35}" type="pres">
      <dgm:prSet presAssocID="{F129EDAD-049E-44BB-A7D9-C82EACFF0665}" presName="lastNode" presStyleLbl="node1" presStyleIdx="2" presStyleCnt="3" custScaleX="55015" custScaleY="53838" custLinFactNeighborX="-2269">
        <dgm:presLayoutVars>
          <dgm:bulletEnabled val="1"/>
        </dgm:presLayoutVars>
      </dgm:prSet>
      <dgm:spPr/>
    </dgm:pt>
  </dgm:ptLst>
  <dgm:cxnLst>
    <dgm:cxn modelId="{2B834807-40E6-4EFB-BE57-39D62C5CB68C}" type="presOf" srcId="{06F0E6D9-66E5-4B48-9D6A-B8A84863E634}" destId="{8CF0A64E-E098-49D1-8981-3E0AEFB92E62}" srcOrd="0" destOrd="0" presId="urn:microsoft.com/office/officeart/2005/8/layout/equation2"/>
    <dgm:cxn modelId="{0128D909-190C-40FF-ABCD-F6F1134F3F32}" type="presOf" srcId="{0D2BE591-6965-4815-A43C-FCFC525BF6D0}" destId="{22C9CCCE-B88F-4114-8A18-684ED8B1DB35}" srcOrd="0" destOrd="0" presId="urn:microsoft.com/office/officeart/2005/8/layout/equation2"/>
    <dgm:cxn modelId="{C507556B-7E7E-45B7-A3A7-AE019BCCC99D}" type="presOf" srcId="{3B6794AE-0A0E-43F7-9B19-56C2190F889C}" destId="{089A6C23-E99F-4229-9B83-8C355268B882}" srcOrd="0" destOrd="0" presId="urn:microsoft.com/office/officeart/2005/8/layout/equation2"/>
    <dgm:cxn modelId="{F1900F6F-7CDE-44ED-8FB5-7C17E6C99B4F}" srcId="{F129EDAD-049E-44BB-A7D9-C82EACFF0665}" destId="{0D2BE591-6965-4815-A43C-FCFC525BF6D0}" srcOrd="2" destOrd="0" parTransId="{2AF24CB9-241B-42EA-BA66-9BE09CB7392B}" sibTransId="{8E6A9588-2202-491C-B2A1-00A1A8831507}"/>
    <dgm:cxn modelId="{96FC2D8C-545C-4935-A493-2A4A5F81BEA6}" type="presOf" srcId="{199A1FD5-02FC-4243-8EF4-B45B883EE981}" destId="{BA0D1B82-B04D-4D4D-B76B-ACD2693AC254}" srcOrd="0" destOrd="0" presId="urn:microsoft.com/office/officeart/2005/8/layout/equation2"/>
    <dgm:cxn modelId="{D200C99E-501D-485C-A7AB-FFE1D4D1E7F0}" srcId="{F129EDAD-049E-44BB-A7D9-C82EACFF0665}" destId="{4C44D9DC-27F3-41C1-8F0D-5B9CF4416859}" srcOrd="0" destOrd="0" parTransId="{98F7B851-EBE5-4B17-9208-8F3DA1B7FA4F}" sibTransId="{199A1FD5-02FC-4243-8EF4-B45B883EE981}"/>
    <dgm:cxn modelId="{B76D89B1-7454-4D31-A855-313CB74F183A}" type="presOf" srcId="{F129EDAD-049E-44BB-A7D9-C82EACFF0665}" destId="{D83CC0F3-13BD-4600-8470-5C04196CC3CA}" srcOrd="0" destOrd="0" presId="urn:microsoft.com/office/officeart/2005/8/layout/equation2"/>
    <dgm:cxn modelId="{8FC448B3-377D-4771-AB08-AAE6FD01A226}" type="presOf" srcId="{4C44D9DC-27F3-41C1-8F0D-5B9CF4416859}" destId="{B3053A8E-FD11-486A-8891-1ED4DABBF167}" srcOrd="0" destOrd="0" presId="urn:microsoft.com/office/officeart/2005/8/layout/equation2"/>
    <dgm:cxn modelId="{4673C0C8-6783-4759-89E5-9FEB50E4C4DA}" srcId="{F129EDAD-049E-44BB-A7D9-C82EACFF0665}" destId="{06F0E6D9-66E5-4B48-9D6A-B8A84863E634}" srcOrd="1" destOrd="0" parTransId="{D2E440BA-3F5C-4441-AE50-C3E9A7DFE3DB}" sibTransId="{3B6794AE-0A0E-43F7-9B19-56C2190F889C}"/>
    <dgm:cxn modelId="{7E57E8CA-A667-42C6-9089-911ADEA70C42}" type="presOf" srcId="{3B6794AE-0A0E-43F7-9B19-56C2190F889C}" destId="{6696F1DA-AD15-4C1D-9FD0-8047FA30EA3D}" srcOrd="1" destOrd="0" presId="urn:microsoft.com/office/officeart/2005/8/layout/equation2"/>
    <dgm:cxn modelId="{9E9C0FE2-A7E4-4C2A-B207-CEB3AC7E8CD8}" type="presParOf" srcId="{D83CC0F3-13BD-4600-8470-5C04196CC3CA}" destId="{5143FB1A-CD34-4B60-9299-DA4A91B9D33C}" srcOrd="0" destOrd="0" presId="urn:microsoft.com/office/officeart/2005/8/layout/equation2"/>
    <dgm:cxn modelId="{74B3F017-2348-4F17-8FD7-1AB67E2C72D2}" type="presParOf" srcId="{5143FB1A-CD34-4B60-9299-DA4A91B9D33C}" destId="{B3053A8E-FD11-486A-8891-1ED4DABBF167}" srcOrd="0" destOrd="0" presId="urn:microsoft.com/office/officeart/2005/8/layout/equation2"/>
    <dgm:cxn modelId="{0E3517BE-732E-4DD7-AB3F-F1F4C4DBE24E}" type="presParOf" srcId="{5143FB1A-CD34-4B60-9299-DA4A91B9D33C}" destId="{5775B8B7-08BA-40AF-9A66-34AA00D8B108}" srcOrd="1" destOrd="0" presId="urn:microsoft.com/office/officeart/2005/8/layout/equation2"/>
    <dgm:cxn modelId="{0A4F7C5A-BAFD-4444-BB44-EA012BE066C0}" type="presParOf" srcId="{5143FB1A-CD34-4B60-9299-DA4A91B9D33C}" destId="{BA0D1B82-B04D-4D4D-B76B-ACD2693AC254}" srcOrd="2" destOrd="0" presId="urn:microsoft.com/office/officeart/2005/8/layout/equation2"/>
    <dgm:cxn modelId="{31651EF0-470C-4BA6-A807-CD8CB6FA5169}" type="presParOf" srcId="{5143FB1A-CD34-4B60-9299-DA4A91B9D33C}" destId="{E0D7D331-E3A7-4F9B-BCAC-54E6786E8790}" srcOrd="3" destOrd="0" presId="urn:microsoft.com/office/officeart/2005/8/layout/equation2"/>
    <dgm:cxn modelId="{D6CAD94D-1152-403E-AB81-5C076A97D7BF}" type="presParOf" srcId="{5143FB1A-CD34-4B60-9299-DA4A91B9D33C}" destId="{8CF0A64E-E098-49D1-8981-3E0AEFB92E62}" srcOrd="4" destOrd="0" presId="urn:microsoft.com/office/officeart/2005/8/layout/equation2"/>
    <dgm:cxn modelId="{9E83D029-6760-443F-903E-CEAC331B3400}" type="presParOf" srcId="{D83CC0F3-13BD-4600-8470-5C04196CC3CA}" destId="{089A6C23-E99F-4229-9B83-8C355268B882}" srcOrd="1" destOrd="0" presId="urn:microsoft.com/office/officeart/2005/8/layout/equation2"/>
    <dgm:cxn modelId="{AECA89EB-A3E5-43B1-932E-4115646C9B3E}" type="presParOf" srcId="{089A6C23-E99F-4229-9B83-8C355268B882}" destId="{6696F1DA-AD15-4C1D-9FD0-8047FA30EA3D}" srcOrd="0" destOrd="0" presId="urn:microsoft.com/office/officeart/2005/8/layout/equation2"/>
    <dgm:cxn modelId="{69256C08-74C7-4390-84B3-778CEB8B958D}" type="presParOf" srcId="{D83CC0F3-13BD-4600-8470-5C04196CC3CA}" destId="{22C9CCCE-B88F-4114-8A18-684ED8B1DB3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8EB47-E3C6-45D1-9B59-A506BC015EBA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5" csCatId="accent2" phldr="1"/>
      <dgm:spPr/>
    </dgm:pt>
    <dgm:pt modelId="{F66C1379-C459-4683-AD3D-508518441F93}">
      <dgm:prSet phldrT="[文本]"/>
      <dgm:spPr/>
      <dgm:t>
        <a:bodyPr/>
        <a:lstStyle/>
        <a:p>
          <a:r>
            <a:rPr lang="en-US" altLang="zh-CN" dirty="0"/>
            <a:t>App</a:t>
          </a:r>
        </a:p>
        <a:p>
          <a:r>
            <a:rPr lang="zh-CN" altLang="en-US" dirty="0"/>
            <a:t>前端</a:t>
          </a:r>
        </a:p>
      </dgm:t>
    </dgm:pt>
    <dgm:pt modelId="{FAF1E9E9-E6B1-47C4-B7AA-EA1724FA6468}" type="par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E3832309-7DAF-4758-8C88-0758C8011251}" type="sib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DD845277-3EA5-4D46-B242-BE91328486D8}">
      <dgm:prSet phldrT="[文本]"/>
      <dgm:spPr/>
      <dgm:t>
        <a:bodyPr/>
        <a:lstStyle/>
        <a:p>
          <a:r>
            <a:rPr lang="zh-CN" altLang="en-US" dirty="0"/>
            <a:t>林江浩</a:t>
          </a:r>
        </a:p>
      </dgm:t>
    </dgm:pt>
    <dgm:pt modelId="{4007F4A9-217B-47BB-A33D-85420C58ED53}" type="par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9D826697-A529-48EE-987E-CAC9FB98A9E2}" type="sib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8F7456EA-4B7D-423C-A2CE-EB8BBEE0BEE2}" type="pres">
      <dgm:prSet presAssocID="{F8B8EB47-E3C6-45D1-9B59-A506BC015EBA}" presName="linearFlow" presStyleCnt="0">
        <dgm:presLayoutVars>
          <dgm:dir/>
          <dgm:resizeHandles val="exact"/>
        </dgm:presLayoutVars>
      </dgm:prSet>
      <dgm:spPr/>
    </dgm:pt>
    <dgm:pt modelId="{017A40A8-8F5A-488E-9C00-2E1388E60080}" type="pres">
      <dgm:prSet presAssocID="{F66C1379-C459-4683-AD3D-508518441F93}" presName="node" presStyleLbl="node1" presStyleIdx="0" presStyleCnt="2">
        <dgm:presLayoutVars>
          <dgm:bulletEnabled val="1"/>
        </dgm:presLayoutVars>
      </dgm:prSet>
      <dgm:spPr/>
    </dgm:pt>
    <dgm:pt modelId="{1D92D9C3-133F-4755-B163-98ED72FC22C7}" type="pres">
      <dgm:prSet presAssocID="{E3832309-7DAF-4758-8C88-0758C8011251}" presName="spacerL" presStyleCnt="0"/>
      <dgm:spPr/>
    </dgm:pt>
    <dgm:pt modelId="{37EF86F4-B25B-448C-94EA-195ACCC9D863}" type="pres">
      <dgm:prSet presAssocID="{E3832309-7DAF-4758-8C88-0758C8011251}" presName="sibTrans" presStyleLbl="sibTrans2D1" presStyleIdx="0" presStyleCnt="1"/>
      <dgm:spPr/>
    </dgm:pt>
    <dgm:pt modelId="{29B0403A-2BFB-4E2C-88CA-7C08DAAE18E7}" type="pres">
      <dgm:prSet presAssocID="{E3832309-7DAF-4758-8C88-0758C8011251}" presName="spacerR" presStyleCnt="0"/>
      <dgm:spPr/>
    </dgm:pt>
    <dgm:pt modelId="{9BE84243-5375-47DF-B4D3-F6A958D5C426}" type="pres">
      <dgm:prSet presAssocID="{DD845277-3EA5-4D46-B242-BE91328486D8}" presName="node" presStyleLbl="node1" presStyleIdx="1" presStyleCnt="2">
        <dgm:presLayoutVars>
          <dgm:bulletEnabled val="1"/>
        </dgm:presLayoutVars>
      </dgm:prSet>
      <dgm:spPr/>
    </dgm:pt>
  </dgm:ptLst>
  <dgm:cxnLst>
    <dgm:cxn modelId="{E4CB8140-B56C-4406-89AF-EAD87163B0B2}" srcId="{F8B8EB47-E3C6-45D1-9B59-A506BC015EBA}" destId="{DD845277-3EA5-4D46-B242-BE91328486D8}" srcOrd="1" destOrd="0" parTransId="{4007F4A9-217B-47BB-A33D-85420C58ED53}" sibTransId="{9D826697-A529-48EE-987E-CAC9FB98A9E2}"/>
    <dgm:cxn modelId="{91ACBDA8-E9F0-4497-A87F-13BD22F5DA47}" type="presOf" srcId="{DD845277-3EA5-4D46-B242-BE91328486D8}" destId="{9BE84243-5375-47DF-B4D3-F6A958D5C426}" srcOrd="0" destOrd="0" presId="urn:microsoft.com/office/officeart/2005/8/layout/equation1"/>
    <dgm:cxn modelId="{A5ACA0AA-FD6E-4ED6-9984-610A3422CF04}" type="presOf" srcId="{E3832309-7DAF-4758-8C88-0758C8011251}" destId="{37EF86F4-B25B-448C-94EA-195ACCC9D863}" srcOrd="0" destOrd="0" presId="urn:microsoft.com/office/officeart/2005/8/layout/equation1"/>
    <dgm:cxn modelId="{53145BAF-5887-41E0-BA2C-6938B1DDF661}" type="presOf" srcId="{F66C1379-C459-4683-AD3D-508518441F93}" destId="{017A40A8-8F5A-488E-9C00-2E1388E60080}" srcOrd="0" destOrd="0" presId="urn:microsoft.com/office/officeart/2005/8/layout/equation1"/>
    <dgm:cxn modelId="{233DA7CE-6A6C-4320-8C18-D18B60D78556}" srcId="{F8B8EB47-E3C6-45D1-9B59-A506BC015EBA}" destId="{F66C1379-C459-4683-AD3D-508518441F93}" srcOrd="0" destOrd="0" parTransId="{FAF1E9E9-E6B1-47C4-B7AA-EA1724FA6468}" sibTransId="{E3832309-7DAF-4758-8C88-0758C8011251}"/>
    <dgm:cxn modelId="{6FB0EAF0-FD05-497F-B83A-51FF640817D3}" type="presOf" srcId="{F8B8EB47-E3C6-45D1-9B59-A506BC015EBA}" destId="{8F7456EA-4B7D-423C-A2CE-EB8BBEE0BEE2}" srcOrd="0" destOrd="0" presId="urn:microsoft.com/office/officeart/2005/8/layout/equation1"/>
    <dgm:cxn modelId="{B7F78313-B6A8-4D89-BB38-E2FAD64BFBB2}" type="presParOf" srcId="{8F7456EA-4B7D-423C-A2CE-EB8BBEE0BEE2}" destId="{017A40A8-8F5A-488E-9C00-2E1388E60080}" srcOrd="0" destOrd="0" presId="urn:microsoft.com/office/officeart/2005/8/layout/equation1"/>
    <dgm:cxn modelId="{29B572E2-4058-4CDF-AA8C-B42AE3232B49}" type="presParOf" srcId="{8F7456EA-4B7D-423C-A2CE-EB8BBEE0BEE2}" destId="{1D92D9C3-133F-4755-B163-98ED72FC22C7}" srcOrd="1" destOrd="0" presId="urn:microsoft.com/office/officeart/2005/8/layout/equation1"/>
    <dgm:cxn modelId="{E2669FCA-BF4F-4D54-A387-D9F8ABFA5226}" type="presParOf" srcId="{8F7456EA-4B7D-423C-A2CE-EB8BBEE0BEE2}" destId="{37EF86F4-B25B-448C-94EA-195ACCC9D863}" srcOrd="2" destOrd="0" presId="urn:microsoft.com/office/officeart/2005/8/layout/equation1"/>
    <dgm:cxn modelId="{97EF1CB7-11F8-4624-88F1-8C57640FD706}" type="presParOf" srcId="{8F7456EA-4B7D-423C-A2CE-EB8BBEE0BEE2}" destId="{29B0403A-2BFB-4E2C-88CA-7C08DAAE18E7}" srcOrd="3" destOrd="0" presId="urn:microsoft.com/office/officeart/2005/8/layout/equation1"/>
    <dgm:cxn modelId="{4B0717EB-14F4-4BB6-B0E0-EDFCBA8B02BF}" type="presParOf" srcId="{8F7456EA-4B7D-423C-A2CE-EB8BBEE0BEE2}" destId="{9BE84243-5375-47DF-B4D3-F6A958D5C426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8EB47-E3C6-45D1-9B59-A506BC015EBA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5" csCatId="accent2" phldr="1"/>
      <dgm:spPr/>
    </dgm:pt>
    <dgm:pt modelId="{F66C1379-C459-4683-AD3D-508518441F93}">
      <dgm:prSet phldrT="[文本]"/>
      <dgm:spPr/>
      <dgm:t>
        <a:bodyPr/>
        <a:lstStyle/>
        <a:p>
          <a:r>
            <a:rPr lang="en-US" altLang="zh-CN" dirty="0"/>
            <a:t>Web</a:t>
          </a:r>
          <a:r>
            <a:rPr lang="zh-CN" altLang="en-US" dirty="0"/>
            <a:t>前端</a:t>
          </a:r>
        </a:p>
      </dgm:t>
    </dgm:pt>
    <dgm:pt modelId="{FAF1E9E9-E6B1-47C4-B7AA-EA1724FA6468}" type="par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E3832309-7DAF-4758-8C88-0758C8011251}" type="sibTrans" cxnId="{233DA7CE-6A6C-4320-8C18-D18B60D78556}">
      <dgm:prSet/>
      <dgm:spPr/>
      <dgm:t>
        <a:bodyPr/>
        <a:lstStyle/>
        <a:p>
          <a:endParaRPr lang="zh-CN" altLang="en-US"/>
        </a:p>
      </dgm:t>
    </dgm:pt>
    <dgm:pt modelId="{DD845277-3EA5-4D46-B242-BE91328486D8}">
      <dgm:prSet phldrT="[文本]"/>
      <dgm:spPr/>
      <dgm:t>
        <a:bodyPr/>
        <a:lstStyle/>
        <a:p>
          <a:r>
            <a:rPr lang="zh-CN" altLang="en-US" dirty="0"/>
            <a:t>朱文杰</a:t>
          </a:r>
        </a:p>
      </dgm:t>
    </dgm:pt>
    <dgm:pt modelId="{4007F4A9-217B-47BB-A33D-85420C58ED53}" type="par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9D826697-A529-48EE-987E-CAC9FB98A9E2}" type="sibTrans" cxnId="{E4CB8140-B56C-4406-89AF-EAD87163B0B2}">
      <dgm:prSet/>
      <dgm:spPr/>
      <dgm:t>
        <a:bodyPr/>
        <a:lstStyle/>
        <a:p>
          <a:endParaRPr lang="zh-CN" altLang="en-US"/>
        </a:p>
      </dgm:t>
    </dgm:pt>
    <dgm:pt modelId="{8F7456EA-4B7D-423C-A2CE-EB8BBEE0BEE2}" type="pres">
      <dgm:prSet presAssocID="{F8B8EB47-E3C6-45D1-9B59-A506BC015EBA}" presName="linearFlow" presStyleCnt="0">
        <dgm:presLayoutVars>
          <dgm:dir/>
          <dgm:resizeHandles val="exact"/>
        </dgm:presLayoutVars>
      </dgm:prSet>
      <dgm:spPr/>
    </dgm:pt>
    <dgm:pt modelId="{017A40A8-8F5A-488E-9C00-2E1388E60080}" type="pres">
      <dgm:prSet presAssocID="{F66C1379-C459-4683-AD3D-508518441F93}" presName="node" presStyleLbl="node1" presStyleIdx="0" presStyleCnt="2">
        <dgm:presLayoutVars>
          <dgm:bulletEnabled val="1"/>
        </dgm:presLayoutVars>
      </dgm:prSet>
      <dgm:spPr/>
    </dgm:pt>
    <dgm:pt modelId="{1D92D9C3-133F-4755-B163-98ED72FC22C7}" type="pres">
      <dgm:prSet presAssocID="{E3832309-7DAF-4758-8C88-0758C8011251}" presName="spacerL" presStyleCnt="0"/>
      <dgm:spPr/>
    </dgm:pt>
    <dgm:pt modelId="{37EF86F4-B25B-448C-94EA-195ACCC9D863}" type="pres">
      <dgm:prSet presAssocID="{E3832309-7DAF-4758-8C88-0758C8011251}" presName="sibTrans" presStyleLbl="sibTrans2D1" presStyleIdx="0" presStyleCnt="1"/>
      <dgm:spPr/>
    </dgm:pt>
    <dgm:pt modelId="{29B0403A-2BFB-4E2C-88CA-7C08DAAE18E7}" type="pres">
      <dgm:prSet presAssocID="{E3832309-7DAF-4758-8C88-0758C8011251}" presName="spacerR" presStyleCnt="0"/>
      <dgm:spPr/>
    </dgm:pt>
    <dgm:pt modelId="{9BE84243-5375-47DF-B4D3-F6A958D5C426}" type="pres">
      <dgm:prSet presAssocID="{DD845277-3EA5-4D46-B242-BE91328486D8}" presName="node" presStyleLbl="node1" presStyleIdx="1" presStyleCnt="2">
        <dgm:presLayoutVars>
          <dgm:bulletEnabled val="1"/>
        </dgm:presLayoutVars>
      </dgm:prSet>
      <dgm:spPr/>
    </dgm:pt>
  </dgm:ptLst>
  <dgm:cxnLst>
    <dgm:cxn modelId="{E4CB8140-B56C-4406-89AF-EAD87163B0B2}" srcId="{F8B8EB47-E3C6-45D1-9B59-A506BC015EBA}" destId="{DD845277-3EA5-4D46-B242-BE91328486D8}" srcOrd="1" destOrd="0" parTransId="{4007F4A9-217B-47BB-A33D-85420C58ED53}" sibTransId="{9D826697-A529-48EE-987E-CAC9FB98A9E2}"/>
    <dgm:cxn modelId="{91ACBDA8-E9F0-4497-A87F-13BD22F5DA47}" type="presOf" srcId="{DD845277-3EA5-4D46-B242-BE91328486D8}" destId="{9BE84243-5375-47DF-B4D3-F6A958D5C426}" srcOrd="0" destOrd="0" presId="urn:microsoft.com/office/officeart/2005/8/layout/equation1"/>
    <dgm:cxn modelId="{A5ACA0AA-FD6E-4ED6-9984-610A3422CF04}" type="presOf" srcId="{E3832309-7DAF-4758-8C88-0758C8011251}" destId="{37EF86F4-B25B-448C-94EA-195ACCC9D863}" srcOrd="0" destOrd="0" presId="urn:microsoft.com/office/officeart/2005/8/layout/equation1"/>
    <dgm:cxn modelId="{53145BAF-5887-41E0-BA2C-6938B1DDF661}" type="presOf" srcId="{F66C1379-C459-4683-AD3D-508518441F93}" destId="{017A40A8-8F5A-488E-9C00-2E1388E60080}" srcOrd="0" destOrd="0" presId="urn:microsoft.com/office/officeart/2005/8/layout/equation1"/>
    <dgm:cxn modelId="{233DA7CE-6A6C-4320-8C18-D18B60D78556}" srcId="{F8B8EB47-E3C6-45D1-9B59-A506BC015EBA}" destId="{F66C1379-C459-4683-AD3D-508518441F93}" srcOrd="0" destOrd="0" parTransId="{FAF1E9E9-E6B1-47C4-B7AA-EA1724FA6468}" sibTransId="{E3832309-7DAF-4758-8C88-0758C8011251}"/>
    <dgm:cxn modelId="{6FB0EAF0-FD05-497F-B83A-51FF640817D3}" type="presOf" srcId="{F8B8EB47-E3C6-45D1-9B59-A506BC015EBA}" destId="{8F7456EA-4B7D-423C-A2CE-EB8BBEE0BEE2}" srcOrd="0" destOrd="0" presId="urn:microsoft.com/office/officeart/2005/8/layout/equation1"/>
    <dgm:cxn modelId="{B7F78313-B6A8-4D89-BB38-E2FAD64BFBB2}" type="presParOf" srcId="{8F7456EA-4B7D-423C-A2CE-EB8BBEE0BEE2}" destId="{017A40A8-8F5A-488E-9C00-2E1388E60080}" srcOrd="0" destOrd="0" presId="urn:microsoft.com/office/officeart/2005/8/layout/equation1"/>
    <dgm:cxn modelId="{29B572E2-4058-4CDF-AA8C-B42AE3232B49}" type="presParOf" srcId="{8F7456EA-4B7D-423C-A2CE-EB8BBEE0BEE2}" destId="{1D92D9C3-133F-4755-B163-98ED72FC22C7}" srcOrd="1" destOrd="0" presId="urn:microsoft.com/office/officeart/2005/8/layout/equation1"/>
    <dgm:cxn modelId="{E2669FCA-BF4F-4D54-A387-D9F8ABFA5226}" type="presParOf" srcId="{8F7456EA-4B7D-423C-A2CE-EB8BBEE0BEE2}" destId="{37EF86F4-B25B-448C-94EA-195ACCC9D863}" srcOrd="2" destOrd="0" presId="urn:microsoft.com/office/officeart/2005/8/layout/equation1"/>
    <dgm:cxn modelId="{97EF1CB7-11F8-4624-88F1-8C57640FD706}" type="presParOf" srcId="{8F7456EA-4B7D-423C-A2CE-EB8BBEE0BEE2}" destId="{29B0403A-2BFB-4E2C-88CA-7C08DAAE18E7}" srcOrd="3" destOrd="0" presId="urn:microsoft.com/office/officeart/2005/8/layout/equation1"/>
    <dgm:cxn modelId="{4B0717EB-14F4-4BB6-B0E0-EDFCBA8B02BF}" type="presParOf" srcId="{8F7456EA-4B7D-423C-A2CE-EB8BBEE0BEE2}" destId="{9BE84243-5375-47DF-B4D3-F6A958D5C426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53A8E-FD11-486A-8891-1ED4DABBF167}">
      <dsp:nvSpPr>
        <dsp:cNvPr id="0" name=""/>
        <dsp:cNvSpPr/>
      </dsp:nvSpPr>
      <dsp:spPr>
        <a:xfrm>
          <a:off x="958076" y="853"/>
          <a:ext cx="1385055" cy="138505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王新哲</a:t>
          </a:r>
        </a:p>
      </dsp:txBody>
      <dsp:txXfrm>
        <a:off x="1160913" y="203690"/>
        <a:ext cx="979381" cy="979381"/>
      </dsp:txXfrm>
    </dsp:sp>
    <dsp:sp modelId="{BA0D1B82-B04D-4D4D-B76B-ACD2693AC254}">
      <dsp:nvSpPr>
        <dsp:cNvPr id="0" name=""/>
        <dsp:cNvSpPr/>
      </dsp:nvSpPr>
      <dsp:spPr>
        <a:xfrm>
          <a:off x="1248937" y="1498375"/>
          <a:ext cx="803331" cy="803331"/>
        </a:xfrm>
        <a:prstGeom prst="mathPlus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355419" y="1805569"/>
        <a:ext cx="590367" cy="188943"/>
      </dsp:txXfrm>
    </dsp:sp>
    <dsp:sp modelId="{8CF0A64E-E098-49D1-8981-3E0AEFB92E62}">
      <dsp:nvSpPr>
        <dsp:cNvPr id="0" name=""/>
        <dsp:cNvSpPr/>
      </dsp:nvSpPr>
      <dsp:spPr>
        <a:xfrm>
          <a:off x="958076" y="2414173"/>
          <a:ext cx="1385055" cy="138505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亢虎权</a:t>
          </a:r>
        </a:p>
      </dsp:txBody>
      <dsp:txXfrm>
        <a:off x="1160913" y="2617010"/>
        <a:ext cx="979381" cy="979381"/>
      </dsp:txXfrm>
    </dsp:sp>
    <dsp:sp modelId="{089A6C23-E99F-4229-9B83-8C355268B882}">
      <dsp:nvSpPr>
        <dsp:cNvPr id="0" name=""/>
        <dsp:cNvSpPr/>
      </dsp:nvSpPr>
      <dsp:spPr>
        <a:xfrm>
          <a:off x="2546175" y="1642420"/>
          <a:ext cx="430453" cy="515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68453"/>
            <a:satOff val="-2930"/>
            <a:lumOff val="307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546175" y="1745468"/>
        <a:ext cx="301317" cy="309144"/>
      </dsp:txXfrm>
    </dsp:sp>
    <dsp:sp modelId="{22C9CCCE-B88F-4114-8A18-684ED8B1DB35}">
      <dsp:nvSpPr>
        <dsp:cNvPr id="0" name=""/>
        <dsp:cNvSpPr/>
      </dsp:nvSpPr>
      <dsp:spPr>
        <a:xfrm>
          <a:off x="3155308" y="1154355"/>
          <a:ext cx="1523976" cy="1491371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后端</a:t>
          </a:r>
        </a:p>
      </dsp:txBody>
      <dsp:txXfrm>
        <a:off x="3378489" y="1372761"/>
        <a:ext cx="1077614" cy="1054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A40A8-8F5A-488E-9C00-2E1388E60080}">
      <dsp:nvSpPr>
        <dsp:cNvPr id="0" name=""/>
        <dsp:cNvSpPr/>
      </dsp:nvSpPr>
      <dsp:spPr>
        <a:xfrm>
          <a:off x="2181" y="644299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App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前端</a:t>
          </a:r>
        </a:p>
      </dsp:txBody>
      <dsp:txXfrm>
        <a:off x="221914" y="864032"/>
        <a:ext cx="1060968" cy="1060968"/>
      </dsp:txXfrm>
    </dsp:sp>
    <dsp:sp modelId="{37EF86F4-B25B-448C-94EA-195ACCC9D863}">
      <dsp:nvSpPr>
        <dsp:cNvPr id="0" name=""/>
        <dsp:cNvSpPr/>
      </dsp:nvSpPr>
      <dsp:spPr>
        <a:xfrm>
          <a:off x="1624451" y="959390"/>
          <a:ext cx="870251" cy="870251"/>
        </a:xfrm>
        <a:prstGeom prst="mathEqual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739803" y="1138662"/>
        <a:ext cx="639547" cy="511707"/>
      </dsp:txXfrm>
    </dsp:sp>
    <dsp:sp modelId="{9BE84243-5375-47DF-B4D3-F6A958D5C426}">
      <dsp:nvSpPr>
        <dsp:cNvPr id="0" name=""/>
        <dsp:cNvSpPr/>
      </dsp:nvSpPr>
      <dsp:spPr>
        <a:xfrm>
          <a:off x="2616538" y="644299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林江浩</a:t>
          </a:r>
        </a:p>
      </dsp:txBody>
      <dsp:txXfrm>
        <a:off x="2836271" y="864032"/>
        <a:ext cx="1060968" cy="1060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A40A8-8F5A-488E-9C00-2E1388E60080}">
      <dsp:nvSpPr>
        <dsp:cNvPr id="0" name=""/>
        <dsp:cNvSpPr/>
      </dsp:nvSpPr>
      <dsp:spPr>
        <a:xfrm>
          <a:off x="2181" y="583168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Web</a:t>
          </a:r>
          <a:r>
            <a:rPr lang="zh-CN" altLang="en-US" sz="2600" kern="1200" dirty="0"/>
            <a:t>前端</a:t>
          </a:r>
        </a:p>
      </dsp:txBody>
      <dsp:txXfrm>
        <a:off x="221914" y="802901"/>
        <a:ext cx="1060968" cy="1060968"/>
      </dsp:txXfrm>
    </dsp:sp>
    <dsp:sp modelId="{37EF86F4-B25B-448C-94EA-195ACCC9D863}">
      <dsp:nvSpPr>
        <dsp:cNvPr id="0" name=""/>
        <dsp:cNvSpPr/>
      </dsp:nvSpPr>
      <dsp:spPr>
        <a:xfrm>
          <a:off x="1624451" y="898260"/>
          <a:ext cx="870251" cy="870251"/>
        </a:xfrm>
        <a:prstGeom prst="mathEqual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1739803" y="1077532"/>
        <a:ext cx="639547" cy="511707"/>
      </dsp:txXfrm>
    </dsp:sp>
    <dsp:sp modelId="{9BE84243-5375-47DF-B4D3-F6A958D5C426}">
      <dsp:nvSpPr>
        <dsp:cNvPr id="0" name=""/>
        <dsp:cNvSpPr/>
      </dsp:nvSpPr>
      <dsp:spPr>
        <a:xfrm>
          <a:off x="2616538" y="583168"/>
          <a:ext cx="1500434" cy="150043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朱文杰</a:t>
          </a:r>
        </a:p>
      </dsp:txBody>
      <dsp:txXfrm>
        <a:off x="2836271" y="802901"/>
        <a:ext cx="1060968" cy="1060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56F87-A81A-4EDE-81AE-3C76F245D5E1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DC7B0-EBAC-4569-9993-246641655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0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1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8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17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91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73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1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34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11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16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15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27F45-547E-410F-8DF3-EC7ED5A73EE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11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80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58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7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7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88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09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96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1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956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07C08-3D4D-451F-AC90-00F370C928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3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203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5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1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9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3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E7456-78A7-456A-984B-3DC2BFF0CC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6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C7B0-EBAC-4569-9993-246641655C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84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10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1550481" y="2323407"/>
            <a:ext cx="1225190" cy="1559240"/>
          </a:xfrm>
          <a:custGeom>
            <a:avLst/>
            <a:gdLst>
              <a:gd name="connsiteX0" fmla="*/ 604372 w 1225190"/>
              <a:gd name="connsiteY0" fmla="*/ 0 h 1559240"/>
              <a:gd name="connsiteX1" fmla="*/ 1031441 w 1225190"/>
              <a:gd name="connsiteY1" fmla="*/ 124370 h 1559240"/>
              <a:gd name="connsiteX2" fmla="*/ 1182021 w 1225190"/>
              <a:gd name="connsiteY2" fmla="*/ 456363 h 1559240"/>
              <a:gd name="connsiteX3" fmla="*/ 877779 w 1225190"/>
              <a:gd name="connsiteY3" fmla="*/ 469725 h 1559240"/>
              <a:gd name="connsiteX4" fmla="*/ 794009 w 1225190"/>
              <a:gd name="connsiteY4" fmla="*/ 302701 h 1559240"/>
              <a:gd name="connsiteX5" fmla="*/ 601289 w 1225190"/>
              <a:gd name="connsiteY5" fmla="*/ 251822 h 1559240"/>
              <a:gd name="connsiteX6" fmla="*/ 393664 w 1225190"/>
              <a:gd name="connsiteY6" fmla="*/ 306298 h 1559240"/>
              <a:gd name="connsiteX7" fmla="*/ 345355 w 1225190"/>
              <a:gd name="connsiteY7" fmla="*/ 399832 h 1559240"/>
              <a:gd name="connsiteX8" fmla="*/ 390580 w 1225190"/>
              <a:gd name="connsiteY8" fmla="*/ 491310 h 1559240"/>
              <a:gd name="connsiteX9" fmla="*/ 670154 w 1225190"/>
              <a:gd name="connsiteY9" fmla="*/ 592039 h 1559240"/>
              <a:gd name="connsiteX10" fmla="*/ 998550 w 1225190"/>
              <a:gd name="connsiteY10" fmla="*/ 700476 h 1559240"/>
              <a:gd name="connsiteX11" fmla="*/ 1165061 w 1225190"/>
              <a:gd name="connsiteY11" fmla="*/ 853625 h 1559240"/>
              <a:gd name="connsiteX12" fmla="*/ 1225190 w 1225190"/>
              <a:gd name="connsiteY12" fmla="*/ 1093627 h 1559240"/>
              <a:gd name="connsiteX13" fmla="*/ 1153241 w 1225190"/>
              <a:gd name="connsiteY13" fmla="*/ 1336198 h 1559240"/>
              <a:gd name="connsiteX14" fmla="*/ 949728 w 1225190"/>
              <a:gd name="connsiteY14" fmla="*/ 1504251 h 1559240"/>
              <a:gd name="connsiteX15" fmla="*/ 621845 w 1225190"/>
              <a:gd name="connsiteY15" fmla="*/ 1559240 h 1559240"/>
              <a:gd name="connsiteX16" fmla="*/ 182956 w 1225190"/>
              <a:gd name="connsiteY16" fmla="*/ 1427162 h 1559240"/>
              <a:gd name="connsiteX17" fmla="*/ 0 w 1225190"/>
              <a:gd name="connsiteY17" fmla="*/ 1042235 h 1559240"/>
              <a:gd name="connsiteX18" fmla="*/ 296019 w 1225190"/>
              <a:gd name="connsiteY18" fmla="*/ 1013455 h 1559240"/>
              <a:gd name="connsiteX19" fmla="*/ 404456 w 1225190"/>
              <a:gd name="connsiteY19" fmla="*/ 1232386 h 1559240"/>
              <a:gd name="connsiteX20" fmla="*/ 624929 w 1225190"/>
              <a:gd name="connsiteY20" fmla="*/ 1302279 h 1559240"/>
              <a:gd name="connsiteX21" fmla="*/ 846429 w 1225190"/>
              <a:gd name="connsiteY21" fmla="*/ 1240095 h 1559240"/>
              <a:gd name="connsiteX22" fmla="*/ 920948 w 1225190"/>
              <a:gd name="connsiteY22" fmla="*/ 1094655 h 1559240"/>
              <a:gd name="connsiteX23" fmla="*/ 889599 w 1225190"/>
              <a:gd name="connsiteY23" fmla="*/ 1003690 h 1559240"/>
              <a:gd name="connsiteX24" fmla="*/ 780133 w 1225190"/>
              <a:gd name="connsiteY24" fmla="*/ 938422 h 1559240"/>
              <a:gd name="connsiteX25" fmla="*/ 536534 w 1225190"/>
              <a:gd name="connsiteY25" fmla="*/ 872640 h 1559240"/>
              <a:gd name="connsiteX26" fmla="*/ 193234 w 1225190"/>
              <a:gd name="connsiteY26" fmla="*/ 723603 h 1559240"/>
              <a:gd name="connsiteX27" fmla="*/ 54475 w 1225190"/>
              <a:gd name="connsiteY27" fmla="*/ 420389 h 1559240"/>
              <a:gd name="connsiteX28" fmla="*/ 119743 w 1225190"/>
              <a:gd name="connsiteY28" fmla="*/ 205055 h 1559240"/>
              <a:gd name="connsiteX29" fmla="*/ 307839 w 1225190"/>
              <a:gd name="connsiteY29" fmla="*/ 52420 h 1559240"/>
              <a:gd name="connsiteX30" fmla="*/ 604372 w 1225190"/>
              <a:gd name="connsiteY30" fmla="*/ 0 h 155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5190" h="1559240">
                <a:moveTo>
                  <a:pt x="604372" y="0"/>
                </a:moveTo>
                <a:cubicBezTo>
                  <a:pt x="793495" y="0"/>
                  <a:pt x="935852" y="41457"/>
                  <a:pt x="1031441" y="124370"/>
                </a:cubicBezTo>
                <a:cubicBezTo>
                  <a:pt x="1127031" y="207282"/>
                  <a:pt x="1177224" y="317947"/>
                  <a:pt x="1182021" y="456363"/>
                </a:cubicBezTo>
                <a:lnTo>
                  <a:pt x="877779" y="469725"/>
                </a:lnTo>
                <a:cubicBezTo>
                  <a:pt x="864759" y="392294"/>
                  <a:pt x="836836" y="336619"/>
                  <a:pt x="794009" y="302701"/>
                </a:cubicBezTo>
                <a:cubicBezTo>
                  <a:pt x="751182" y="268782"/>
                  <a:pt x="686942" y="251822"/>
                  <a:pt x="601289" y="251822"/>
                </a:cubicBezTo>
                <a:cubicBezTo>
                  <a:pt x="512894" y="251822"/>
                  <a:pt x="443686" y="269981"/>
                  <a:pt x="393664" y="306298"/>
                </a:cubicBezTo>
                <a:cubicBezTo>
                  <a:pt x="361458" y="329596"/>
                  <a:pt x="345355" y="360774"/>
                  <a:pt x="345355" y="399832"/>
                </a:cubicBezTo>
                <a:cubicBezTo>
                  <a:pt x="345355" y="435464"/>
                  <a:pt x="360430" y="465957"/>
                  <a:pt x="390580" y="491310"/>
                </a:cubicBezTo>
                <a:cubicBezTo>
                  <a:pt x="428953" y="523516"/>
                  <a:pt x="522145" y="557092"/>
                  <a:pt x="670154" y="592039"/>
                </a:cubicBezTo>
                <a:cubicBezTo>
                  <a:pt x="818164" y="626985"/>
                  <a:pt x="927629" y="663131"/>
                  <a:pt x="998550" y="700476"/>
                </a:cubicBezTo>
                <a:cubicBezTo>
                  <a:pt x="1069472" y="737821"/>
                  <a:pt x="1124975" y="788871"/>
                  <a:pt x="1165061" y="853625"/>
                </a:cubicBezTo>
                <a:cubicBezTo>
                  <a:pt x="1205147" y="918379"/>
                  <a:pt x="1225190" y="998380"/>
                  <a:pt x="1225190" y="1093627"/>
                </a:cubicBezTo>
                <a:cubicBezTo>
                  <a:pt x="1225190" y="1179966"/>
                  <a:pt x="1201207" y="1260823"/>
                  <a:pt x="1153241" y="1336198"/>
                </a:cubicBezTo>
                <a:cubicBezTo>
                  <a:pt x="1105275" y="1411573"/>
                  <a:pt x="1037437" y="1467591"/>
                  <a:pt x="949728" y="1504251"/>
                </a:cubicBezTo>
                <a:cubicBezTo>
                  <a:pt x="862018" y="1540910"/>
                  <a:pt x="752724" y="1559240"/>
                  <a:pt x="621845" y="1559240"/>
                </a:cubicBezTo>
                <a:cubicBezTo>
                  <a:pt x="431352" y="1559240"/>
                  <a:pt x="285055" y="1515214"/>
                  <a:pt x="182956" y="1427162"/>
                </a:cubicBezTo>
                <a:cubicBezTo>
                  <a:pt x="80857" y="1339110"/>
                  <a:pt x="19871" y="1210801"/>
                  <a:pt x="0" y="1042235"/>
                </a:cubicBezTo>
                <a:lnTo>
                  <a:pt x="296019" y="1013455"/>
                </a:lnTo>
                <a:cubicBezTo>
                  <a:pt x="313835" y="1112813"/>
                  <a:pt x="349981" y="1185790"/>
                  <a:pt x="404456" y="1232386"/>
                </a:cubicBezTo>
                <a:cubicBezTo>
                  <a:pt x="458932" y="1278981"/>
                  <a:pt x="532423" y="1302279"/>
                  <a:pt x="624929" y="1302279"/>
                </a:cubicBezTo>
                <a:cubicBezTo>
                  <a:pt x="722917" y="1302279"/>
                  <a:pt x="796750" y="1281551"/>
                  <a:pt x="846429" y="1240095"/>
                </a:cubicBezTo>
                <a:cubicBezTo>
                  <a:pt x="896108" y="1198638"/>
                  <a:pt x="920948" y="1150158"/>
                  <a:pt x="920948" y="1094655"/>
                </a:cubicBezTo>
                <a:cubicBezTo>
                  <a:pt x="920948" y="1059023"/>
                  <a:pt x="910498" y="1028701"/>
                  <a:pt x="889599" y="1003690"/>
                </a:cubicBezTo>
                <a:cubicBezTo>
                  <a:pt x="868699" y="978680"/>
                  <a:pt x="832211" y="956923"/>
                  <a:pt x="780133" y="938422"/>
                </a:cubicBezTo>
                <a:cubicBezTo>
                  <a:pt x="744501" y="926088"/>
                  <a:pt x="663302" y="904161"/>
                  <a:pt x="536534" y="872640"/>
                </a:cubicBezTo>
                <a:cubicBezTo>
                  <a:pt x="373450" y="832212"/>
                  <a:pt x="259016" y="782532"/>
                  <a:pt x="193234" y="723603"/>
                </a:cubicBezTo>
                <a:cubicBezTo>
                  <a:pt x="100728" y="640690"/>
                  <a:pt x="54475" y="539619"/>
                  <a:pt x="54475" y="420389"/>
                </a:cubicBezTo>
                <a:cubicBezTo>
                  <a:pt x="54475" y="343643"/>
                  <a:pt x="76231" y="271865"/>
                  <a:pt x="119743" y="205055"/>
                </a:cubicBezTo>
                <a:cubicBezTo>
                  <a:pt x="163255" y="138245"/>
                  <a:pt x="225954" y="87367"/>
                  <a:pt x="307839" y="52420"/>
                </a:cubicBezTo>
                <a:cubicBezTo>
                  <a:pt x="389724" y="17474"/>
                  <a:pt x="488568" y="0"/>
                  <a:pt x="604372" y="0"/>
                </a:cubicBez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872219" y="2366363"/>
            <a:ext cx="1977572" cy="1506820"/>
          </a:xfrm>
          <a:custGeom>
            <a:avLst/>
            <a:gdLst>
              <a:gd name="connsiteX0" fmla="*/ 0 w 1977572"/>
              <a:gd name="connsiteY0" fmla="*/ 0 h 1506820"/>
              <a:gd name="connsiteX1" fmla="*/ 311436 w 1977572"/>
              <a:gd name="connsiteY1" fmla="*/ 0 h 1506820"/>
              <a:gd name="connsiteX2" fmla="*/ 538590 w 1977572"/>
              <a:gd name="connsiteY2" fmla="*/ 1035040 h 1506820"/>
              <a:gd name="connsiteX3" fmla="*/ 814052 w 1977572"/>
              <a:gd name="connsiteY3" fmla="*/ 0 h 1506820"/>
              <a:gd name="connsiteX4" fmla="*/ 1175853 w 1977572"/>
              <a:gd name="connsiteY4" fmla="*/ 0 h 1506820"/>
              <a:gd name="connsiteX5" fmla="*/ 1440009 w 1977572"/>
              <a:gd name="connsiteY5" fmla="*/ 1052513 h 1506820"/>
              <a:gd name="connsiteX6" fmla="*/ 1671274 w 1977572"/>
              <a:gd name="connsiteY6" fmla="*/ 0 h 1506820"/>
              <a:gd name="connsiteX7" fmla="*/ 1977572 w 1977572"/>
              <a:gd name="connsiteY7" fmla="*/ 0 h 1506820"/>
              <a:gd name="connsiteX8" fmla="*/ 1611659 w 1977572"/>
              <a:gd name="connsiteY8" fmla="*/ 1506820 h 1506820"/>
              <a:gd name="connsiteX9" fmla="*/ 1288916 w 1977572"/>
              <a:gd name="connsiteY9" fmla="*/ 1506820 h 1506820"/>
              <a:gd name="connsiteX10" fmla="*/ 988786 w 1977572"/>
              <a:gd name="connsiteY10" fmla="*/ 380303 h 1506820"/>
              <a:gd name="connsiteX11" fmla="*/ 689683 w 1977572"/>
              <a:gd name="connsiteY11" fmla="*/ 1506820 h 1506820"/>
              <a:gd name="connsiteX12" fmla="*/ 359745 w 1977572"/>
              <a:gd name="connsiteY12" fmla="*/ 1506820 h 150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7572" h="1506820">
                <a:moveTo>
                  <a:pt x="0" y="0"/>
                </a:moveTo>
                <a:lnTo>
                  <a:pt x="311436" y="0"/>
                </a:lnTo>
                <a:lnTo>
                  <a:pt x="538590" y="1035040"/>
                </a:lnTo>
                <a:lnTo>
                  <a:pt x="814052" y="0"/>
                </a:lnTo>
                <a:lnTo>
                  <a:pt x="1175853" y="0"/>
                </a:lnTo>
                <a:lnTo>
                  <a:pt x="1440009" y="1052513"/>
                </a:lnTo>
                <a:lnTo>
                  <a:pt x="1671274" y="0"/>
                </a:lnTo>
                <a:lnTo>
                  <a:pt x="1977572" y="0"/>
                </a:lnTo>
                <a:lnTo>
                  <a:pt x="1611659" y="1506820"/>
                </a:lnTo>
                <a:lnTo>
                  <a:pt x="1288916" y="1506820"/>
                </a:lnTo>
                <a:lnTo>
                  <a:pt x="988786" y="380303"/>
                </a:lnTo>
                <a:lnTo>
                  <a:pt x="689683" y="1506820"/>
                </a:lnTo>
                <a:lnTo>
                  <a:pt x="359745" y="1506820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00561" y="2340667"/>
            <a:ext cx="1461594" cy="1558212"/>
          </a:xfrm>
          <a:custGeom>
            <a:avLst/>
            <a:gdLst>
              <a:gd name="connsiteX0" fmla="*/ 731825 w 1461594"/>
              <a:gd name="connsiteY0" fmla="*/ 260045 h 1558212"/>
              <a:gd name="connsiteX1" fmla="*/ 428611 w 1461594"/>
              <a:gd name="connsiteY1" fmla="*/ 389039 h 1558212"/>
              <a:gd name="connsiteX2" fmla="*/ 313492 w 1461594"/>
              <a:gd name="connsiteY2" fmla="*/ 778079 h 1558212"/>
              <a:gd name="connsiteX3" fmla="*/ 431694 w 1461594"/>
              <a:gd name="connsiteY3" fmla="*/ 1166090 h 1558212"/>
              <a:gd name="connsiteX4" fmla="*/ 731825 w 1461594"/>
              <a:gd name="connsiteY4" fmla="*/ 1298168 h 1558212"/>
              <a:gd name="connsiteX5" fmla="*/ 1030414 w 1461594"/>
              <a:gd name="connsiteY5" fmla="*/ 1167118 h 1558212"/>
              <a:gd name="connsiteX6" fmla="*/ 1147074 w 1461594"/>
              <a:gd name="connsiteY6" fmla="*/ 773967 h 1558212"/>
              <a:gd name="connsiteX7" fmla="*/ 1033497 w 1461594"/>
              <a:gd name="connsiteY7" fmla="*/ 387498 h 1558212"/>
              <a:gd name="connsiteX8" fmla="*/ 731825 w 1461594"/>
              <a:gd name="connsiteY8" fmla="*/ 260045 h 1558212"/>
              <a:gd name="connsiteX9" fmla="*/ 728741 w 1461594"/>
              <a:gd name="connsiteY9" fmla="*/ 0 h 1558212"/>
              <a:gd name="connsiteX10" fmla="*/ 1261679 w 1461594"/>
              <a:gd name="connsiteY10" fmla="*/ 206597 h 1558212"/>
              <a:gd name="connsiteX11" fmla="*/ 1461594 w 1461594"/>
              <a:gd name="connsiteY11" fmla="*/ 781162 h 1558212"/>
              <a:gd name="connsiteX12" fmla="*/ 1263220 w 1461594"/>
              <a:gd name="connsiteY12" fmla="*/ 1352130 h 1558212"/>
              <a:gd name="connsiteX13" fmla="*/ 732853 w 1461594"/>
              <a:gd name="connsiteY13" fmla="*/ 1558212 h 1558212"/>
              <a:gd name="connsiteX14" fmla="*/ 198374 w 1461594"/>
              <a:gd name="connsiteY14" fmla="*/ 1353157 h 1558212"/>
              <a:gd name="connsiteX15" fmla="*/ 0 w 1461594"/>
              <a:gd name="connsiteY15" fmla="*/ 788357 h 1558212"/>
              <a:gd name="connsiteX16" fmla="*/ 68865 w 1461594"/>
              <a:gd name="connsiteY16" fmla="*/ 401888 h 1558212"/>
              <a:gd name="connsiteX17" fmla="*/ 209166 w 1461594"/>
              <a:gd name="connsiteY17" fmla="*/ 195291 h 1558212"/>
              <a:gd name="connsiteX18" fmla="*/ 403943 w 1461594"/>
              <a:gd name="connsiteY18" fmla="*/ 59615 h 1558212"/>
              <a:gd name="connsiteX19" fmla="*/ 728741 w 1461594"/>
              <a:gd name="connsiteY19" fmla="*/ 0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1594" h="1558212">
                <a:moveTo>
                  <a:pt x="731825" y="260045"/>
                </a:moveTo>
                <a:cubicBezTo>
                  <a:pt x="606428" y="260045"/>
                  <a:pt x="505357" y="303043"/>
                  <a:pt x="428611" y="389039"/>
                </a:cubicBezTo>
                <a:cubicBezTo>
                  <a:pt x="351865" y="475036"/>
                  <a:pt x="313492" y="604715"/>
                  <a:pt x="313492" y="778079"/>
                </a:cubicBezTo>
                <a:cubicBezTo>
                  <a:pt x="313492" y="948701"/>
                  <a:pt x="352893" y="1078038"/>
                  <a:pt x="431694" y="1166090"/>
                </a:cubicBezTo>
                <a:cubicBezTo>
                  <a:pt x="510496" y="1254142"/>
                  <a:pt x="610539" y="1298168"/>
                  <a:pt x="731825" y="1298168"/>
                </a:cubicBezTo>
                <a:cubicBezTo>
                  <a:pt x="853111" y="1298168"/>
                  <a:pt x="952640" y="1254484"/>
                  <a:pt x="1030414" y="1167118"/>
                </a:cubicBezTo>
                <a:cubicBezTo>
                  <a:pt x="1108187" y="1079751"/>
                  <a:pt x="1147074" y="948701"/>
                  <a:pt x="1147074" y="773967"/>
                </a:cubicBezTo>
                <a:cubicBezTo>
                  <a:pt x="1147074" y="601289"/>
                  <a:pt x="1109215" y="472466"/>
                  <a:pt x="1033497" y="387498"/>
                </a:cubicBezTo>
                <a:cubicBezTo>
                  <a:pt x="957779" y="302529"/>
                  <a:pt x="857222" y="260045"/>
                  <a:pt x="731825" y="260045"/>
                </a:cubicBezTo>
                <a:close/>
                <a:moveTo>
                  <a:pt x="728741" y="0"/>
                </a:moveTo>
                <a:cubicBezTo>
                  <a:pt x="950756" y="0"/>
                  <a:pt x="1128402" y="68866"/>
                  <a:pt x="1261679" y="206597"/>
                </a:cubicBezTo>
                <a:cubicBezTo>
                  <a:pt x="1394956" y="344328"/>
                  <a:pt x="1461594" y="535850"/>
                  <a:pt x="1461594" y="781162"/>
                </a:cubicBezTo>
                <a:cubicBezTo>
                  <a:pt x="1461594" y="1024418"/>
                  <a:pt x="1395470" y="1214741"/>
                  <a:pt x="1263220" y="1352130"/>
                </a:cubicBezTo>
                <a:cubicBezTo>
                  <a:pt x="1130971" y="1489518"/>
                  <a:pt x="954182" y="1558212"/>
                  <a:pt x="732853" y="1558212"/>
                </a:cubicBezTo>
                <a:cubicBezTo>
                  <a:pt x="508783" y="1558212"/>
                  <a:pt x="330623" y="1489861"/>
                  <a:pt x="198374" y="1353157"/>
                </a:cubicBezTo>
                <a:cubicBezTo>
                  <a:pt x="66125" y="1216454"/>
                  <a:pt x="0" y="1028187"/>
                  <a:pt x="0" y="788357"/>
                </a:cubicBezTo>
                <a:cubicBezTo>
                  <a:pt x="0" y="634866"/>
                  <a:pt x="22955" y="506042"/>
                  <a:pt x="68865" y="401888"/>
                </a:cubicBezTo>
                <a:cubicBezTo>
                  <a:pt x="103127" y="325142"/>
                  <a:pt x="149894" y="256276"/>
                  <a:pt x="209166" y="195291"/>
                </a:cubicBezTo>
                <a:cubicBezTo>
                  <a:pt x="268438" y="134305"/>
                  <a:pt x="333364" y="89080"/>
                  <a:pt x="403943" y="59615"/>
                </a:cubicBezTo>
                <a:cubicBezTo>
                  <a:pt x="497819" y="19872"/>
                  <a:pt x="606085" y="0"/>
                  <a:pt x="728741" y="0"/>
                </a:cubicBez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445691" y="2366363"/>
            <a:ext cx="1197438" cy="1506820"/>
          </a:xfrm>
          <a:custGeom>
            <a:avLst/>
            <a:gdLst>
              <a:gd name="connsiteX0" fmla="*/ 0 w 1197438"/>
              <a:gd name="connsiteY0" fmla="*/ 0 h 1506820"/>
              <a:gd name="connsiteX1" fmla="*/ 1197438 w 1197438"/>
              <a:gd name="connsiteY1" fmla="*/ 0 h 1506820"/>
              <a:gd name="connsiteX2" fmla="*/ 1197438 w 1197438"/>
              <a:gd name="connsiteY2" fmla="*/ 254906 h 1506820"/>
              <a:gd name="connsiteX3" fmla="*/ 751354 w 1197438"/>
              <a:gd name="connsiteY3" fmla="*/ 254906 h 1506820"/>
              <a:gd name="connsiteX4" fmla="*/ 751354 w 1197438"/>
              <a:gd name="connsiteY4" fmla="*/ 1506820 h 1506820"/>
              <a:gd name="connsiteX5" fmla="*/ 447112 w 1197438"/>
              <a:gd name="connsiteY5" fmla="*/ 1506820 h 1506820"/>
              <a:gd name="connsiteX6" fmla="*/ 447112 w 1197438"/>
              <a:gd name="connsiteY6" fmla="*/ 254906 h 1506820"/>
              <a:gd name="connsiteX7" fmla="*/ 0 w 1197438"/>
              <a:gd name="connsiteY7" fmla="*/ 254906 h 150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7438" h="1506820">
                <a:moveTo>
                  <a:pt x="0" y="0"/>
                </a:moveTo>
                <a:lnTo>
                  <a:pt x="1197438" y="0"/>
                </a:lnTo>
                <a:lnTo>
                  <a:pt x="1197438" y="254906"/>
                </a:lnTo>
                <a:lnTo>
                  <a:pt x="751354" y="254906"/>
                </a:lnTo>
                <a:lnTo>
                  <a:pt x="751354" y="1506820"/>
                </a:lnTo>
                <a:lnTo>
                  <a:pt x="447112" y="1506820"/>
                </a:lnTo>
                <a:lnTo>
                  <a:pt x="447112" y="254906"/>
                </a:lnTo>
                <a:lnTo>
                  <a:pt x="0" y="254906"/>
                </a:lnTo>
                <a:close/>
              </a:path>
            </a:pathLst>
          </a:custGeom>
          <a:ln w="28575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3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67924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59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0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59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57912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60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1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60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547900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5 w 1301972"/>
              <a:gd name="connsiteY1" fmla="*/ 2215 h 1487448"/>
              <a:gd name="connsiteX2" fmla="*/ 690487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6 w 1301972"/>
              <a:gd name="connsiteY11" fmla="*/ 1183427 h 1487448"/>
              <a:gd name="connsiteX12" fmla="*/ 1253926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683398 w 1301972"/>
              <a:gd name="connsiteY16" fmla="*/ 1481992 h 1487448"/>
              <a:gd name="connsiteX17" fmla="*/ 672955 w 1301972"/>
              <a:gd name="connsiteY17" fmla="*/ 1485233 h 1487448"/>
              <a:gd name="connsiteX18" fmla="*/ 650986 w 1301972"/>
              <a:gd name="connsiteY18" fmla="*/ 1487448 h 1487448"/>
              <a:gd name="connsiteX19" fmla="*/ 629018 w 1301972"/>
              <a:gd name="connsiteY19" fmla="*/ 1485233 h 1487448"/>
              <a:gd name="connsiteX20" fmla="*/ 618574 w 1301972"/>
              <a:gd name="connsiteY20" fmla="*/ 1481992 h 1487448"/>
              <a:gd name="connsiteX21" fmla="*/ 586635 w 1301972"/>
              <a:gd name="connsiteY21" fmla="*/ 1466022 h 1487448"/>
              <a:gd name="connsiteX22" fmla="*/ 70775 w 1301972"/>
              <a:gd name="connsiteY22" fmla="*/ 1208091 h 1487448"/>
              <a:gd name="connsiteX23" fmla="*/ 48047 w 1301972"/>
              <a:gd name="connsiteY23" fmla="*/ 1196727 h 1487448"/>
              <a:gd name="connsiteX24" fmla="*/ 31927 w 1301972"/>
              <a:gd name="connsiteY24" fmla="*/ 1183427 h 1487448"/>
              <a:gd name="connsiteX25" fmla="*/ 2214 w 1301972"/>
              <a:gd name="connsiteY25" fmla="*/ 1128317 h 1487448"/>
              <a:gd name="connsiteX26" fmla="*/ 0 w 1301972"/>
              <a:gd name="connsiteY26" fmla="*/ 1106352 h 1487448"/>
              <a:gd name="connsiteX27" fmla="*/ 0 w 1301972"/>
              <a:gd name="connsiteY27" fmla="*/ 1106345 h 1487448"/>
              <a:gd name="connsiteX28" fmla="*/ 0 w 1301972"/>
              <a:gd name="connsiteY28" fmla="*/ 381776 h 1487448"/>
              <a:gd name="connsiteX29" fmla="*/ 0 w 1301972"/>
              <a:gd name="connsiteY29" fmla="*/ 381775 h 1487448"/>
              <a:gd name="connsiteX30" fmla="*/ 0 w 1301972"/>
              <a:gd name="connsiteY30" fmla="*/ 381768 h 1487448"/>
              <a:gd name="connsiteX31" fmla="*/ 2214 w 1301972"/>
              <a:gd name="connsiteY31" fmla="*/ 359803 h 1487448"/>
              <a:gd name="connsiteX32" fmla="*/ 26581 w 1301972"/>
              <a:gd name="connsiteY32" fmla="*/ 310435 h 1487448"/>
              <a:gd name="connsiteX33" fmla="*/ 38860 w 1301972"/>
              <a:gd name="connsiteY33" fmla="*/ 298446 h 1487448"/>
              <a:gd name="connsiteX34" fmla="*/ 39668 w 1301972"/>
              <a:gd name="connsiteY34" fmla="*/ 297657 h 1487448"/>
              <a:gd name="connsiteX35" fmla="*/ 595575 w 1301972"/>
              <a:gd name="connsiteY35" fmla="*/ 15612 h 1487448"/>
              <a:gd name="connsiteX36" fmla="*/ 611486 w 1301972"/>
              <a:gd name="connsiteY36" fmla="*/ 7657 h 1487448"/>
              <a:gd name="connsiteX37" fmla="*/ 629018 w 1301972"/>
              <a:gd name="connsiteY37" fmla="*/ 2215 h 1487448"/>
              <a:gd name="connsiteX38" fmla="*/ 650986 w 1301972"/>
              <a:gd name="connsiteY38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9" y="763"/>
                  <a:pt x="672955" y="2215"/>
                </a:cubicBezTo>
                <a:lnTo>
                  <a:pt x="690487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6" y="1183427"/>
                </a:cubicBezTo>
                <a:lnTo>
                  <a:pt x="1253926" y="1196727"/>
                </a:lnTo>
                <a:lnTo>
                  <a:pt x="1231197" y="1208092"/>
                </a:lnTo>
                <a:cubicBezTo>
                  <a:pt x="1231197" y="1208092"/>
                  <a:pt x="1231197" y="1208092"/>
                  <a:pt x="1231196" y="1208092"/>
                </a:cubicBezTo>
                <a:lnTo>
                  <a:pt x="715338" y="1466022"/>
                </a:lnTo>
                <a:lnTo>
                  <a:pt x="683398" y="1481992"/>
                </a:lnTo>
                <a:lnTo>
                  <a:pt x="672955" y="1485233"/>
                </a:lnTo>
                <a:cubicBezTo>
                  <a:pt x="665859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8" y="1485233"/>
                </a:cubicBezTo>
                <a:lnTo>
                  <a:pt x="618574" y="1481992"/>
                </a:lnTo>
                <a:lnTo>
                  <a:pt x="586635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1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9" y="324280"/>
                  <a:pt x="26581" y="310435"/>
                </a:cubicBezTo>
                <a:lnTo>
                  <a:pt x="38860" y="298446"/>
                </a:lnTo>
                <a:lnTo>
                  <a:pt x="39668" y="297657"/>
                </a:lnTo>
                <a:lnTo>
                  <a:pt x="595575" y="15612"/>
                </a:lnTo>
                <a:lnTo>
                  <a:pt x="611486" y="7657"/>
                </a:lnTo>
                <a:lnTo>
                  <a:pt x="629018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37889" y="1955800"/>
            <a:ext cx="1486188" cy="1697906"/>
          </a:xfrm>
          <a:custGeom>
            <a:avLst/>
            <a:gdLst>
              <a:gd name="connsiteX0" fmla="*/ 650986 w 1301972"/>
              <a:gd name="connsiteY0" fmla="*/ 0 h 1487448"/>
              <a:gd name="connsiteX1" fmla="*/ 672954 w 1301972"/>
              <a:gd name="connsiteY1" fmla="*/ 2215 h 1487448"/>
              <a:gd name="connsiteX2" fmla="*/ 690486 w 1301972"/>
              <a:gd name="connsiteY2" fmla="*/ 7657 h 1487448"/>
              <a:gd name="connsiteX3" fmla="*/ 706397 w 1301972"/>
              <a:gd name="connsiteY3" fmla="*/ 15612 h 1487448"/>
              <a:gd name="connsiteX4" fmla="*/ 1247225 w 1301972"/>
              <a:gd name="connsiteY4" fmla="*/ 287208 h 1487448"/>
              <a:gd name="connsiteX5" fmla="*/ 1299758 w 1301972"/>
              <a:gd name="connsiteY5" fmla="*/ 359803 h 1487448"/>
              <a:gd name="connsiteX6" fmla="*/ 1301972 w 1301972"/>
              <a:gd name="connsiteY6" fmla="*/ 381768 h 1487448"/>
              <a:gd name="connsiteX7" fmla="*/ 1301972 w 1301972"/>
              <a:gd name="connsiteY7" fmla="*/ 381775 h 1487448"/>
              <a:gd name="connsiteX8" fmla="*/ 1301972 w 1301972"/>
              <a:gd name="connsiteY8" fmla="*/ 1106345 h 1487448"/>
              <a:gd name="connsiteX9" fmla="*/ 1301972 w 1301972"/>
              <a:gd name="connsiteY9" fmla="*/ 1106352 h 1487448"/>
              <a:gd name="connsiteX10" fmla="*/ 1299758 w 1301972"/>
              <a:gd name="connsiteY10" fmla="*/ 1128317 h 1487448"/>
              <a:gd name="connsiteX11" fmla="*/ 1270045 w 1301972"/>
              <a:gd name="connsiteY11" fmla="*/ 1183427 h 1487448"/>
              <a:gd name="connsiteX12" fmla="*/ 1253925 w 1301972"/>
              <a:gd name="connsiteY12" fmla="*/ 1196727 h 1487448"/>
              <a:gd name="connsiteX13" fmla="*/ 1231197 w 1301972"/>
              <a:gd name="connsiteY13" fmla="*/ 1208092 h 1487448"/>
              <a:gd name="connsiteX14" fmla="*/ 1231196 w 1301972"/>
              <a:gd name="connsiteY14" fmla="*/ 1208092 h 1487448"/>
              <a:gd name="connsiteX15" fmla="*/ 715338 w 1301972"/>
              <a:gd name="connsiteY15" fmla="*/ 1466022 h 1487448"/>
              <a:gd name="connsiteX16" fmla="*/ 715337 w 1301972"/>
              <a:gd name="connsiteY16" fmla="*/ 1466022 h 1487448"/>
              <a:gd name="connsiteX17" fmla="*/ 683398 w 1301972"/>
              <a:gd name="connsiteY17" fmla="*/ 1481992 h 1487448"/>
              <a:gd name="connsiteX18" fmla="*/ 672954 w 1301972"/>
              <a:gd name="connsiteY18" fmla="*/ 1485233 h 1487448"/>
              <a:gd name="connsiteX19" fmla="*/ 650986 w 1301972"/>
              <a:gd name="connsiteY19" fmla="*/ 1487448 h 1487448"/>
              <a:gd name="connsiteX20" fmla="*/ 629017 w 1301972"/>
              <a:gd name="connsiteY20" fmla="*/ 1485233 h 1487448"/>
              <a:gd name="connsiteX21" fmla="*/ 618574 w 1301972"/>
              <a:gd name="connsiteY21" fmla="*/ 1481992 h 1487448"/>
              <a:gd name="connsiteX22" fmla="*/ 586634 w 1301972"/>
              <a:gd name="connsiteY22" fmla="*/ 1466022 h 1487448"/>
              <a:gd name="connsiteX23" fmla="*/ 70775 w 1301972"/>
              <a:gd name="connsiteY23" fmla="*/ 1208091 h 1487448"/>
              <a:gd name="connsiteX24" fmla="*/ 48047 w 1301972"/>
              <a:gd name="connsiteY24" fmla="*/ 1196727 h 1487448"/>
              <a:gd name="connsiteX25" fmla="*/ 31927 w 1301972"/>
              <a:gd name="connsiteY25" fmla="*/ 1183427 h 1487448"/>
              <a:gd name="connsiteX26" fmla="*/ 2214 w 1301972"/>
              <a:gd name="connsiteY26" fmla="*/ 1128317 h 1487448"/>
              <a:gd name="connsiteX27" fmla="*/ 0 w 1301972"/>
              <a:gd name="connsiteY27" fmla="*/ 1106352 h 1487448"/>
              <a:gd name="connsiteX28" fmla="*/ 0 w 1301972"/>
              <a:gd name="connsiteY28" fmla="*/ 1106345 h 1487448"/>
              <a:gd name="connsiteX29" fmla="*/ 0 w 1301972"/>
              <a:gd name="connsiteY29" fmla="*/ 381776 h 1487448"/>
              <a:gd name="connsiteX30" fmla="*/ 0 w 1301972"/>
              <a:gd name="connsiteY30" fmla="*/ 381775 h 1487448"/>
              <a:gd name="connsiteX31" fmla="*/ 0 w 1301972"/>
              <a:gd name="connsiteY31" fmla="*/ 381768 h 1487448"/>
              <a:gd name="connsiteX32" fmla="*/ 2214 w 1301972"/>
              <a:gd name="connsiteY32" fmla="*/ 359803 h 1487448"/>
              <a:gd name="connsiteX33" fmla="*/ 26581 w 1301972"/>
              <a:gd name="connsiteY33" fmla="*/ 310435 h 1487448"/>
              <a:gd name="connsiteX34" fmla="*/ 38859 w 1301972"/>
              <a:gd name="connsiteY34" fmla="*/ 298446 h 1487448"/>
              <a:gd name="connsiteX35" fmla="*/ 39667 w 1301972"/>
              <a:gd name="connsiteY35" fmla="*/ 297657 h 1487448"/>
              <a:gd name="connsiteX36" fmla="*/ 595575 w 1301972"/>
              <a:gd name="connsiteY36" fmla="*/ 15612 h 1487448"/>
              <a:gd name="connsiteX37" fmla="*/ 611485 w 1301972"/>
              <a:gd name="connsiteY37" fmla="*/ 7657 h 1487448"/>
              <a:gd name="connsiteX38" fmla="*/ 629017 w 1301972"/>
              <a:gd name="connsiteY38" fmla="*/ 2215 h 1487448"/>
              <a:gd name="connsiteX39" fmla="*/ 650986 w 1301972"/>
              <a:gd name="connsiteY39" fmla="*/ 0 h 14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01972" h="1487448">
                <a:moveTo>
                  <a:pt x="650986" y="0"/>
                </a:moveTo>
                <a:cubicBezTo>
                  <a:pt x="658511" y="0"/>
                  <a:pt x="665858" y="763"/>
                  <a:pt x="672954" y="2215"/>
                </a:cubicBezTo>
                <a:lnTo>
                  <a:pt x="690486" y="7657"/>
                </a:lnTo>
                <a:lnTo>
                  <a:pt x="706397" y="15612"/>
                </a:lnTo>
                <a:lnTo>
                  <a:pt x="1247225" y="287208"/>
                </a:lnTo>
                <a:cubicBezTo>
                  <a:pt x="1273855" y="302520"/>
                  <a:pt x="1293405" y="328758"/>
                  <a:pt x="1299758" y="359803"/>
                </a:cubicBezTo>
                <a:lnTo>
                  <a:pt x="1301972" y="381768"/>
                </a:lnTo>
                <a:lnTo>
                  <a:pt x="1301972" y="381775"/>
                </a:lnTo>
                <a:lnTo>
                  <a:pt x="1301972" y="1106345"/>
                </a:lnTo>
                <a:lnTo>
                  <a:pt x="1301972" y="1106352"/>
                </a:lnTo>
                <a:lnTo>
                  <a:pt x="1299758" y="1128317"/>
                </a:lnTo>
                <a:cubicBezTo>
                  <a:pt x="1295402" y="1149605"/>
                  <a:pt x="1284840" y="1168632"/>
                  <a:pt x="1270045" y="1183427"/>
                </a:cubicBezTo>
                <a:lnTo>
                  <a:pt x="1253925" y="1196727"/>
                </a:lnTo>
                <a:lnTo>
                  <a:pt x="1231197" y="1208092"/>
                </a:lnTo>
                <a:cubicBezTo>
                  <a:pt x="1231197" y="1208092"/>
                  <a:pt x="1231196" y="1208092"/>
                  <a:pt x="1231196" y="1208092"/>
                </a:cubicBezTo>
                <a:lnTo>
                  <a:pt x="715338" y="1466022"/>
                </a:lnTo>
                <a:lnTo>
                  <a:pt x="715337" y="1466022"/>
                </a:lnTo>
                <a:lnTo>
                  <a:pt x="683398" y="1481992"/>
                </a:lnTo>
                <a:lnTo>
                  <a:pt x="672954" y="1485233"/>
                </a:lnTo>
                <a:cubicBezTo>
                  <a:pt x="665858" y="1486685"/>
                  <a:pt x="658511" y="1487448"/>
                  <a:pt x="650986" y="1487448"/>
                </a:cubicBezTo>
                <a:cubicBezTo>
                  <a:pt x="643461" y="1487448"/>
                  <a:pt x="636114" y="1486685"/>
                  <a:pt x="629017" y="1485233"/>
                </a:cubicBezTo>
                <a:lnTo>
                  <a:pt x="618574" y="1481992"/>
                </a:lnTo>
                <a:lnTo>
                  <a:pt x="586634" y="1466022"/>
                </a:lnTo>
                <a:lnTo>
                  <a:pt x="70775" y="1208091"/>
                </a:lnTo>
                <a:lnTo>
                  <a:pt x="48047" y="1196727"/>
                </a:lnTo>
                <a:lnTo>
                  <a:pt x="31927" y="1183427"/>
                </a:lnTo>
                <a:cubicBezTo>
                  <a:pt x="17132" y="1168632"/>
                  <a:pt x="6570" y="1149605"/>
                  <a:pt x="2214" y="1128317"/>
                </a:cubicBezTo>
                <a:lnTo>
                  <a:pt x="0" y="1106352"/>
                </a:lnTo>
                <a:lnTo>
                  <a:pt x="0" y="1106345"/>
                </a:lnTo>
                <a:lnTo>
                  <a:pt x="0" y="381776"/>
                </a:lnTo>
                <a:lnTo>
                  <a:pt x="0" y="381775"/>
                </a:lnTo>
                <a:lnTo>
                  <a:pt x="0" y="381768"/>
                </a:lnTo>
                <a:lnTo>
                  <a:pt x="2214" y="359803"/>
                </a:lnTo>
                <a:cubicBezTo>
                  <a:pt x="6026" y="341176"/>
                  <a:pt x="14588" y="324280"/>
                  <a:pt x="26581" y="310435"/>
                </a:cubicBezTo>
                <a:lnTo>
                  <a:pt x="38859" y="298446"/>
                </a:lnTo>
                <a:lnTo>
                  <a:pt x="39667" y="297657"/>
                </a:lnTo>
                <a:lnTo>
                  <a:pt x="595575" y="15612"/>
                </a:lnTo>
                <a:lnTo>
                  <a:pt x="611485" y="7657"/>
                </a:lnTo>
                <a:lnTo>
                  <a:pt x="629017" y="2215"/>
                </a:lnTo>
                <a:cubicBezTo>
                  <a:pt x="636114" y="763"/>
                  <a:pt x="643461" y="0"/>
                  <a:pt x="650986" y="0"/>
                </a:cubicBezTo>
                <a:close/>
              </a:path>
            </a:pathLst>
          </a:custGeom>
          <a:solidFill>
            <a:schemeClr val="accent6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8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3761515" y="1988499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6369454" y="1988499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5065485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673424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2457545" y="3135126"/>
            <a:ext cx="2061029" cy="2061029"/>
          </a:xfrm>
          <a:custGeom>
            <a:avLst/>
            <a:gdLst>
              <a:gd name="connsiteX0" fmla="*/ 1030514 w 2061029"/>
              <a:gd name="connsiteY0" fmla="*/ 0 h 2061029"/>
              <a:gd name="connsiteX1" fmla="*/ 2061029 w 2061029"/>
              <a:gd name="connsiteY1" fmla="*/ 1030515 h 2061029"/>
              <a:gd name="connsiteX2" fmla="*/ 1030514 w 2061029"/>
              <a:gd name="connsiteY2" fmla="*/ 2061029 h 2061029"/>
              <a:gd name="connsiteX3" fmla="*/ 0 w 2061029"/>
              <a:gd name="connsiteY3" fmla="*/ 1030515 h 206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029" h="2061029">
                <a:moveTo>
                  <a:pt x="1030514" y="0"/>
                </a:moveTo>
                <a:lnTo>
                  <a:pt x="2061029" y="1030515"/>
                </a:lnTo>
                <a:lnTo>
                  <a:pt x="1030514" y="2061029"/>
                </a:lnTo>
                <a:lnTo>
                  <a:pt x="0" y="103051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bg1"/>
            </a:solidFill>
          </a:ln>
          <a:effectLst>
            <a:outerShdw blurRad="3683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10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58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68" r:id="rId5"/>
    <p:sldLayoutId id="21474836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19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87632" y="4007834"/>
            <a:ext cx="1771959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67210" y="1990167"/>
            <a:ext cx="7778091" cy="178875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交大交交</a:t>
            </a:r>
            <a:r>
              <a:rPr lang="en-US" altLang="zh-CN" sz="4800" b="1" dirty="0">
                <a:solidFill>
                  <a:schemeClr val="accent1"/>
                </a:solidFill>
              </a:rPr>
              <a:t>——</a:t>
            </a:r>
          </a:p>
          <a:p>
            <a:pPr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	   </a:t>
            </a:r>
            <a:r>
              <a:rPr lang="zh-CN" altLang="en-US" sz="4800" b="1" dirty="0">
                <a:solidFill>
                  <a:schemeClr val="accent1"/>
                </a:solidFill>
              </a:rPr>
              <a:t>交大二手交易信息平台</a:t>
            </a:r>
          </a:p>
        </p:txBody>
      </p:sp>
    </p:spTree>
    <p:extLst>
      <p:ext uri="{BB962C8B-B14F-4D97-AF65-F5344CB8AC3E}">
        <p14:creationId xmlns:p14="http://schemas.microsoft.com/office/powerpoint/2010/main" val="32638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156"/>
    </mc:Choice>
    <mc:Fallback xmlns="">
      <p:transition advTm="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8" y="372597"/>
            <a:ext cx="2284562" cy="523220"/>
            <a:chOff x="5906988" y="1943814"/>
            <a:chExt cx="1264396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897122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用户画像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3E8463E4-4B53-45A8-83F6-35ECA870B6A6}"/>
              </a:ext>
            </a:extLst>
          </p:cNvPr>
          <p:cNvSpPr txBox="1"/>
          <p:nvPr/>
        </p:nvSpPr>
        <p:spPr>
          <a:xfrm>
            <a:off x="1340271" y="4497310"/>
            <a:ext cx="3278863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同时具备买家和卖家的能力，可以通过移动端发布出售或求购信息。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CE97E60-A359-4BEF-889B-87AC9717A0E0}"/>
              </a:ext>
            </a:extLst>
          </p:cNvPr>
          <p:cNvSpPr txBox="1"/>
          <p:nvPr/>
        </p:nvSpPr>
        <p:spPr>
          <a:xfrm>
            <a:off x="7244120" y="4594148"/>
            <a:ext cx="2891216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端进行数据统计、站点维护等行为。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A6083-061A-47B5-BE07-1BAC059B90C3}"/>
              </a:ext>
            </a:extLst>
          </p:cNvPr>
          <p:cNvGrpSpPr/>
          <p:nvPr/>
        </p:nvGrpSpPr>
        <p:grpSpPr>
          <a:xfrm>
            <a:off x="1947313" y="3767859"/>
            <a:ext cx="1983316" cy="484717"/>
            <a:chOff x="852265" y="3147814"/>
            <a:chExt cx="1487487" cy="363538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66BB913-4EF3-45FA-BEA8-A8F9BDC89B34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A9D46DC-7DE6-4508-BCF1-654CD60CF322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F0BBA6B2-CCD6-49EF-B2FB-7EB2F582E90C}"/>
                </a:ext>
              </a:extLst>
            </p:cNvPr>
            <p:cNvSpPr txBox="1"/>
            <p:nvPr/>
          </p:nvSpPr>
          <p:spPr>
            <a:xfrm>
              <a:off x="963118" y="3166864"/>
              <a:ext cx="115094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普通用户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2474674-F11E-48A8-A05A-F5B9518A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57" y="1937163"/>
            <a:ext cx="1641455" cy="1539922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3CC9DD-C8B6-486F-9E3F-84DD815CFB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2096" y="1937163"/>
            <a:ext cx="1641455" cy="1539922"/>
          </a:xfrm>
          <a:custGeom>
            <a:avLst/>
            <a:gdLst>
              <a:gd name="connsiteX0" fmla="*/ 198584 w 1741096"/>
              <a:gd name="connsiteY0" fmla="*/ 0 h 1633400"/>
              <a:gd name="connsiteX1" fmla="*/ 1542512 w 1741096"/>
              <a:gd name="connsiteY1" fmla="*/ 0 h 1633400"/>
              <a:gd name="connsiteX2" fmla="*/ 1616035 w 1741096"/>
              <a:gd name="connsiteY2" fmla="*/ 67184 h 1633400"/>
              <a:gd name="connsiteX3" fmla="*/ 1684080 w 1741096"/>
              <a:gd name="connsiteY3" fmla="*/ 142457 h 1633400"/>
              <a:gd name="connsiteX4" fmla="*/ 1741096 w 1741096"/>
              <a:gd name="connsiteY4" fmla="*/ 219115 h 1633400"/>
              <a:gd name="connsiteX5" fmla="*/ 1741096 w 1741096"/>
              <a:gd name="connsiteY5" fmla="*/ 1414285 h 1633400"/>
              <a:gd name="connsiteX6" fmla="*/ 1684080 w 1741096"/>
              <a:gd name="connsiteY6" fmla="*/ 1490943 h 1633400"/>
              <a:gd name="connsiteX7" fmla="*/ 1616035 w 1741096"/>
              <a:gd name="connsiteY7" fmla="*/ 1566216 h 1633400"/>
              <a:gd name="connsiteX8" fmla="*/ 1542512 w 1741096"/>
              <a:gd name="connsiteY8" fmla="*/ 1633400 h 1633400"/>
              <a:gd name="connsiteX9" fmla="*/ 198584 w 1741096"/>
              <a:gd name="connsiteY9" fmla="*/ 1633400 h 1633400"/>
              <a:gd name="connsiteX10" fmla="*/ 125061 w 1741096"/>
              <a:gd name="connsiteY10" fmla="*/ 1566216 h 1633400"/>
              <a:gd name="connsiteX11" fmla="*/ 57016 w 1741096"/>
              <a:gd name="connsiteY11" fmla="*/ 1490943 h 1633400"/>
              <a:gd name="connsiteX12" fmla="*/ 0 w 1741096"/>
              <a:gd name="connsiteY12" fmla="*/ 1414285 h 1633400"/>
              <a:gd name="connsiteX13" fmla="*/ 0 w 1741096"/>
              <a:gd name="connsiteY13" fmla="*/ 219115 h 1633400"/>
              <a:gd name="connsiteX14" fmla="*/ 57016 w 1741096"/>
              <a:gd name="connsiteY14" fmla="*/ 142457 h 1633400"/>
              <a:gd name="connsiteX15" fmla="*/ 125061 w 1741096"/>
              <a:gd name="connsiteY15" fmla="*/ 67184 h 16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41096" h="1633400">
                <a:moveTo>
                  <a:pt x="198584" y="0"/>
                </a:moveTo>
                <a:lnTo>
                  <a:pt x="1542512" y="0"/>
                </a:lnTo>
                <a:lnTo>
                  <a:pt x="1616035" y="67184"/>
                </a:lnTo>
                <a:cubicBezTo>
                  <a:pt x="1639884" y="91161"/>
                  <a:pt x="1662595" y="116282"/>
                  <a:pt x="1684080" y="142457"/>
                </a:cubicBezTo>
                <a:lnTo>
                  <a:pt x="1741096" y="219115"/>
                </a:lnTo>
                <a:lnTo>
                  <a:pt x="1741096" y="1414285"/>
                </a:lnTo>
                <a:lnTo>
                  <a:pt x="1684080" y="1490943"/>
                </a:lnTo>
                <a:cubicBezTo>
                  <a:pt x="1662595" y="1517119"/>
                  <a:pt x="1639884" y="1542239"/>
                  <a:pt x="1616035" y="1566216"/>
                </a:cubicBezTo>
                <a:lnTo>
                  <a:pt x="1542512" y="1633400"/>
                </a:lnTo>
                <a:lnTo>
                  <a:pt x="198584" y="1633400"/>
                </a:lnTo>
                <a:lnTo>
                  <a:pt x="125061" y="1566216"/>
                </a:lnTo>
                <a:cubicBezTo>
                  <a:pt x="101212" y="1542239"/>
                  <a:pt x="78501" y="1517119"/>
                  <a:pt x="57016" y="1490943"/>
                </a:cubicBezTo>
                <a:lnTo>
                  <a:pt x="0" y="1414285"/>
                </a:lnTo>
                <a:lnTo>
                  <a:pt x="0" y="219115"/>
                </a:lnTo>
                <a:lnTo>
                  <a:pt x="57016" y="142457"/>
                </a:lnTo>
                <a:cubicBezTo>
                  <a:pt x="78501" y="116282"/>
                  <a:pt x="101212" y="91161"/>
                  <a:pt x="125061" y="67184"/>
                </a:cubicBez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2F790F-4956-42E8-B1C2-1E3161AEB4DC}"/>
              </a:ext>
            </a:extLst>
          </p:cNvPr>
          <p:cNvGrpSpPr/>
          <p:nvPr/>
        </p:nvGrpSpPr>
        <p:grpSpPr>
          <a:xfrm>
            <a:off x="7492041" y="3793258"/>
            <a:ext cx="1983316" cy="484717"/>
            <a:chOff x="852265" y="3147814"/>
            <a:chExt cx="1487487" cy="36353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84E1214-652A-4322-B204-36355CA311CC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316CB26-178F-462C-96A7-534989074EF8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79CB8339-1476-4042-8BC6-EE90FF81D4DC}"/>
                </a:ext>
              </a:extLst>
            </p:cNvPr>
            <p:cNvSpPr txBox="1"/>
            <p:nvPr/>
          </p:nvSpPr>
          <p:spPr>
            <a:xfrm>
              <a:off x="1257943" y="3165394"/>
              <a:ext cx="98517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9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50"/>
    </mc:Choice>
    <mc:Fallback xmlns="">
      <p:transition advTm="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D4914F1-5356-453D-96AC-03D927D84E6C}"/>
              </a:ext>
            </a:extLst>
          </p:cNvPr>
          <p:cNvCxnSpPr>
            <a:cxnSpLocks/>
            <a:endCxn id="93" idx="2"/>
          </p:cNvCxnSpPr>
          <p:nvPr/>
        </p:nvCxnSpPr>
        <p:spPr>
          <a:xfrm flipH="1">
            <a:off x="9157189" y="2013255"/>
            <a:ext cx="20414" cy="428356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03078F-D6E7-4B36-95D8-694BF9489E4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608841" y="2868477"/>
            <a:ext cx="0" cy="22907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13724" y="354535"/>
            <a:ext cx="2383949" cy="523220"/>
            <a:chOff x="5906988" y="1943814"/>
            <a:chExt cx="131940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95212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核心业务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 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25DEA07-3C91-4D17-9B88-6CF1E908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0132" y="1518734"/>
            <a:ext cx="1344421" cy="1277367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7A63A95-F536-419B-870D-1610C32C98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05396" y="648633"/>
            <a:ext cx="1301846" cy="1377322"/>
          </a:xfrm>
          <a:custGeom>
            <a:avLst/>
            <a:gdLst>
              <a:gd name="connsiteX0" fmla="*/ 257837 w 1771344"/>
              <a:gd name="connsiteY0" fmla="*/ 0 h 1700189"/>
              <a:gd name="connsiteX1" fmla="*/ 1513507 w 1771344"/>
              <a:gd name="connsiteY1" fmla="*/ 0 h 1700189"/>
              <a:gd name="connsiteX2" fmla="*/ 1556291 w 1771344"/>
              <a:gd name="connsiteY2" fmla="*/ 32166 h 1700189"/>
              <a:gd name="connsiteX3" fmla="*/ 1759896 w 1771344"/>
              <a:gd name="connsiteY3" fmla="*/ 257452 h 1700189"/>
              <a:gd name="connsiteX4" fmla="*/ 1771344 w 1771344"/>
              <a:gd name="connsiteY4" fmla="*/ 276398 h 1700189"/>
              <a:gd name="connsiteX5" fmla="*/ 1771344 w 1771344"/>
              <a:gd name="connsiteY5" fmla="*/ 1423792 h 1700189"/>
              <a:gd name="connsiteX6" fmla="*/ 1759896 w 1771344"/>
              <a:gd name="connsiteY6" fmla="*/ 1442738 h 1700189"/>
              <a:gd name="connsiteX7" fmla="*/ 1556291 w 1771344"/>
              <a:gd name="connsiteY7" fmla="*/ 1668024 h 1700189"/>
              <a:gd name="connsiteX8" fmla="*/ 1513509 w 1771344"/>
              <a:gd name="connsiteY8" fmla="*/ 1700189 h 1700189"/>
              <a:gd name="connsiteX9" fmla="*/ 257835 w 1771344"/>
              <a:gd name="connsiteY9" fmla="*/ 1700189 h 1700189"/>
              <a:gd name="connsiteX10" fmla="*/ 215053 w 1771344"/>
              <a:gd name="connsiteY10" fmla="*/ 1668024 h 1700189"/>
              <a:gd name="connsiteX11" fmla="*/ 11448 w 1771344"/>
              <a:gd name="connsiteY11" fmla="*/ 1442738 h 1700189"/>
              <a:gd name="connsiteX12" fmla="*/ 0 w 1771344"/>
              <a:gd name="connsiteY12" fmla="*/ 1423792 h 1700189"/>
              <a:gd name="connsiteX13" fmla="*/ 0 w 1771344"/>
              <a:gd name="connsiteY13" fmla="*/ 276398 h 1700189"/>
              <a:gd name="connsiteX14" fmla="*/ 11448 w 1771344"/>
              <a:gd name="connsiteY14" fmla="*/ 257452 h 1700189"/>
              <a:gd name="connsiteX15" fmla="*/ 215053 w 1771344"/>
              <a:gd name="connsiteY15" fmla="*/ 32166 h 170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1344" h="1700189">
                <a:moveTo>
                  <a:pt x="257837" y="0"/>
                </a:moveTo>
                <a:lnTo>
                  <a:pt x="1513507" y="0"/>
                </a:lnTo>
                <a:lnTo>
                  <a:pt x="1556291" y="32166"/>
                </a:lnTo>
                <a:cubicBezTo>
                  <a:pt x="1634394" y="96971"/>
                  <a:pt x="1703058" y="172866"/>
                  <a:pt x="1759896" y="257452"/>
                </a:cubicBezTo>
                <a:lnTo>
                  <a:pt x="1771344" y="276398"/>
                </a:lnTo>
                <a:lnTo>
                  <a:pt x="1771344" y="1423792"/>
                </a:lnTo>
                <a:lnTo>
                  <a:pt x="1759896" y="1442738"/>
                </a:lnTo>
                <a:cubicBezTo>
                  <a:pt x="1703058" y="1527325"/>
                  <a:pt x="1634394" y="1603219"/>
                  <a:pt x="1556291" y="1668024"/>
                </a:cubicBezTo>
                <a:lnTo>
                  <a:pt x="1513509" y="1700189"/>
                </a:lnTo>
                <a:lnTo>
                  <a:pt x="257835" y="1700189"/>
                </a:lnTo>
                <a:lnTo>
                  <a:pt x="215053" y="1668024"/>
                </a:lnTo>
                <a:cubicBezTo>
                  <a:pt x="136950" y="1603219"/>
                  <a:pt x="68287" y="1527325"/>
                  <a:pt x="11448" y="1442738"/>
                </a:cubicBezTo>
                <a:lnTo>
                  <a:pt x="0" y="1423792"/>
                </a:lnTo>
                <a:lnTo>
                  <a:pt x="0" y="276398"/>
                </a:lnTo>
                <a:lnTo>
                  <a:pt x="11448" y="257452"/>
                </a:lnTo>
                <a:cubicBezTo>
                  <a:pt x="68287" y="172866"/>
                  <a:pt x="136950" y="96971"/>
                  <a:pt x="215053" y="32166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018D9A-C3EA-4E1F-9867-DCCC6315C3FA}"/>
              </a:ext>
            </a:extLst>
          </p:cNvPr>
          <p:cNvGrpSpPr/>
          <p:nvPr/>
        </p:nvGrpSpPr>
        <p:grpSpPr>
          <a:xfrm>
            <a:off x="1900132" y="2402810"/>
            <a:ext cx="1302513" cy="484717"/>
            <a:chOff x="852265" y="3147814"/>
            <a:chExt cx="1487487" cy="363538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AADD908-2200-43EC-8016-A18B72642AF2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E48A404-232D-4E71-9F10-F45C849D85A5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B5CD308D-27A8-4C46-B236-A5A18561F1CB}"/>
                </a:ext>
              </a:extLst>
            </p:cNvPr>
            <p:cNvSpPr txBox="1"/>
            <p:nvPr/>
          </p:nvSpPr>
          <p:spPr>
            <a:xfrm>
              <a:off x="1046074" y="318164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用户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828AC76-F36D-43FD-85D9-1AFB0D9F1F11}"/>
              </a:ext>
            </a:extLst>
          </p:cNvPr>
          <p:cNvGrpSpPr/>
          <p:nvPr/>
        </p:nvGrpSpPr>
        <p:grpSpPr>
          <a:xfrm>
            <a:off x="8401699" y="1541238"/>
            <a:ext cx="1462310" cy="484717"/>
            <a:chOff x="852265" y="3147814"/>
            <a:chExt cx="1489258" cy="363538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72DE262C-E346-495F-9BA7-69AA3C7D7258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F79EBBA-C08B-4F56-9572-7168401A801D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7A9D7F35-6077-44AB-8DFB-D06A3602DDB7}"/>
                </a:ext>
              </a:extLst>
            </p:cNvPr>
            <p:cNvSpPr txBox="1"/>
            <p:nvPr/>
          </p:nvSpPr>
          <p:spPr>
            <a:xfrm>
              <a:off x="1110432" y="3176744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7C35CA-2A83-4E3C-8E15-67B1B236D143}"/>
              </a:ext>
            </a:extLst>
          </p:cNvPr>
          <p:cNvSpPr/>
          <p:nvPr/>
        </p:nvSpPr>
        <p:spPr>
          <a:xfrm>
            <a:off x="1660499" y="3167968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发布出售信息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FC15F56-E3B6-4AC3-BD25-4A5FC82533E2}"/>
              </a:ext>
            </a:extLst>
          </p:cNvPr>
          <p:cNvSpPr/>
          <p:nvPr/>
        </p:nvSpPr>
        <p:spPr>
          <a:xfrm>
            <a:off x="1660498" y="3976949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发布求购信息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7D57514-79A4-4D94-BFF1-3B08C5F1C3F3}"/>
              </a:ext>
            </a:extLst>
          </p:cNvPr>
          <p:cNvSpPr/>
          <p:nvPr/>
        </p:nvSpPr>
        <p:spPr>
          <a:xfrm>
            <a:off x="1305163" y="4805030"/>
            <a:ext cx="2534357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寻找、预约并达成交易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2F3482A-9ACF-4BB9-81ED-EE991A2FD460}"/>
              </a:ext>
            </a:extLst>
          </p:cNvPr>
          <p:cNvSpPr/>
          <p:nvPr/>
        </p:nvSpPr>
        <p:spPr>
          <a:xfrm>
            <a:off x="4435445" y="2396258"/>
            <a:ext cx="2175047" cy="471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系统推荐匹配信息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827609-5B65-4BEC-85C6-8729DAD55D49}"/>
              </a:ext>
            </a:extLst>
          </p:cNvPr>
          <p:cNvSpPr/>
          <p:nvPr/>
        </p:nvSpPr>
        <p:spPr>
          <a:xfrm>
            <a:off x="4451233" y="3591533"/>
            <a:ext cx="2175047" cy="471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系统推荐信息标签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CFA5AB8-455D-42EF-8C77-1BD2D10B3989}"/>
              </a:ext>
            </a:extLst>
          </p:cNvPr>
          <p:cNvCxnSpPr>
            <a:cxnSpLocks/>
            <a:stCxn id="2" idx="3"/>
            <a:endCxn id="76" idx="1"/>
          </p:cNvCxnSpPr>
          <p:nvPr/>
        </p:nvCxnSpPr>
        <p:spPr>
          <a:xfrm>
            <a:off x="3590440" y="3403638"/>
            <a:ext cx="860793" cy="42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9A70289-DD74-446D-A9CD-B670049EFEA4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 flipV="1">
            <a:off x="3590439" y="3827203"/>
            <a:ext cx="860794" cy="3854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F61BEF9-A19A-4D43-92F4-DCE476526582}"/>
              </a:ext>
            </a:extLst>
          </p:cNvPr>
          <p:cNvCxnSpPr>
            <a:cxnSpLocks/>
            <a:stCxn id="38" idx="2"/>
            <a:endCxn id="75" idx="1"/>
          </p:cNvCxnSpPr>
          <p:nvPr/>
        </p:nvCxnSpPr>
        <p:spPr>
          <a:xfrm flipV="1">
            <a:off x="3202645" y="2631928"/>
            <a:ext cx="1232800" cy="132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B144E57F-D883-46A6-8215-DB04FFA6A9DA}"/>
              </a:ext>
            </a:extLst>
          </p:cNvPr>
          <p:cNvSpPr/>
          <p:nvPr/>
        </p:nvSpPr>
        <p:spPr>
          <a:xfrm>
            <a:off x="8192219" y="2516800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维护站点信息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50E2764-2A9B-4671-BB0D-D1F44B1977D4}"/>
              </a:ext>
            </a:extLst>
          </p:cNvPr>
          <p:cNvSpPr/>
          <p:nvPr/>
        </p:nvSpPr>
        <p:spPr>
          <a:xfrm>
            <a:off x="8192218" y="3343971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管理用户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7DB0BB-B16C-43D2-9FEB-54787B3BB9AC}"/>
              </a:ext>
            </a:extLst>
          </p:cNvPr>
          <p:cNvSpPr/>
          <p:nvPr/>
        </p:nvSpPr>
        <p:spPr>
          <a:xfrm>
            <a:off x="8192218" y="4171142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管理交易信息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7E9493A-676C-415E-A5BE-74B5372E9258}"/>
              </a:ext>
            </a:extLst>
          </p:cNvPr>
          <p:cNvSpPr/>
          <p:nvPr/>
        </p:nvSpPr>
        <p:spPr>
          <a:xfrm>
            <a:off x="8192218" y="4998313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统计数据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E70C99-5DCF-40F0-9BEC-6EEF5F214300}"/>
              </a:ext>
            </a:extLst>
          </p:cNvPr>
          <p:cNvSpPr/>
          <p:nvPr/>
        </p:nvSpPr>
        <p:spPr>
          <a:xfrm>
            <a:off x="8192218" y="5825484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创建活动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E07712F-2DC4-4ECA-8283-CA1409523FA1}"/>
              </a:ext>
            </a:extLst>
          </p:cNvPr>
          <p:cNvSpPr/>
          <p:nvPr/>
        </p:nvSpPr>
        <p:spPr>
          <a:xfrm>
            <a:off x="4557997" y="4805030"/>
            <a:ext cx="1929941" cy="471340"/>
          </a:xfrm>
          <a:prstGeom prst="rect">
            <a:avLst/>
          </a:prstGeom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即时聊天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6AC6B6-3E64-4BF0-B95E-169C93731D23}"/>
              </a:ext>
            </a:extLst>
          </p:cNvPr>
          <p:cNvCxnSpPr>
            <a:cxnSpLocks/>
            <a:stCxn id="73" idx="3"/>
            <a:endCxn id="33" idx="1"/>
          </p:cNvCxnSpPr>
          <p:nvPr/>
        </p:nvCxnSpPr>
        <p:spPr>
          <a:xfrm>
            <a:off x="3839520" y="5040700"/>
            <a:ext cx="7184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68"/>
    </mc:Choice>
    <mc:Fallback xmlns="">
      <p:transition advTm="1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3" y="486468"/>
            <a:ext cx="2624398" cy="523220"/>
            <a:chOff x="5906988" y="1943814"/>
            <a:chExt cx="145247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108520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App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" name="管理个人信息">
            <a:hlinkClick r:id="" action="ppaction://media"/>
            <a:extLst>
              <a:ext uri="{FF2B5EF4-FFF2-40B4-BE49-F238E27FC236}">
                <a16:creationId xmlns:a16="http://schemas.microsoft.com/office/drawing/2014/main" id="{6B0D9A0C-4FC0-48BE-A391-E47C31B9F9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7973" y="0"/>
            <a:ext cx="316071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A77B4A-53E2-4DD7-9998-2D562DC8EB73}"/>
              </a:ext>
            </a:extLst>
          </p:cNvPr>
          <p:cNvSpPr/>
          <p:nvPr/>
        </p:nvSpPr>
        <p:spPr>
          <a:xfrm>
            <a:off x="1234852" y="287805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6"/>
                </a:solidFill>
              </a:rPr>
              <a:t>管理个人信息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1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1145"/>
    </mc:Choice>
    <mc:Fallback xmlns="">
      <p:transition advTm="81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30" objId="2"/>
        <p14:triggerEvt type="onClick" time="3030" objId="2"/>
        <p14:stopEvt time="29889" objId="2"/>
        <p14:playEvt time="48126" objId="2"/>
        <p14:stopEvt time="74870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3" y="486468"/>
            <a:ext cx="2624398" cy="523220"/>
            <a:chOff x="5906988" y="1943814"/>
            <a:chExt cx="145247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108520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App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3A77B4A-53E2-4DD7-9998-2D562DC8EB73}"/>
              </a:ext>
            </a:extLst>
          </p:cNvPr>
          <p:cNvSpPr/>
          <p:nvPr/>
        </p:nvSpPr>
        <p:spPr>
          <a:xfrm>
            <a:off x="950141" y="290578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6"/>
                </a:solidFill>
              </a:rPr>
              <a:t>发布、管理交易信息</a:t>
            </a:r>
            <a:endParaRPr lang="zh-CN" altLang="en-US" sz="2800" dirty="0"/>
          </a:p>
        </p:txBody>
      </p:sp>
      <p:pic>
        <p:nvPicPr>
          <p:cNvPr id="4" name="发布交易信息">
            <a:hlinkClick r:id="" action="ppaction://media"/>
            <a:extLst>
              <a:ext uri="{FF2B5EF4-FFF2-40B4-BE49-F238E27FC236}">
                <a16:creationId xmlns:a16="http://schemas.microsoft.com/office/drawing/2014/main" id="{D06EF985-22E3-4221-BCEF-5C82A9A40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0067" y="0"/>
            <a:ext cx="31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74"/>
    </mc:Choice>
    <mc:Fallback xmlns="">
      <p:transition advTm="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3" y="486468"/>
            <a:ext cx="2624398" cy="523220"/>
            <a:chOff x="5906988" y="1943814"/>
            <a:chExt cx="145247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108520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App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3A77B4A-53E2-4DD7-9998-2D562DC8EB73}"/>
              </a:ext>
            </a:extLst>
          </p:cNvPr>
          <p:cNvSpPr/>
          <p:nvPr/>
        </p:nvSpPr>
        <p:spPr>
          <a:xfrm>
            <a:off x="1742063" y="290578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6"/>
                </a:solidFill>
              </a:rPr>
              <a:t>即时聊天功能</a:t>
            </a:r>
            <a:endParaRPr lang="zh-CN" altLang="en-US" sz="2800" dirty="0"/>
          </a:p>
        </p:txBody>
      </p:sp>
      <p:pic>
        <p:nvPicPr>
          <p:cNvPr id="2" name="即时聊天">
            <a:hlinkClick r:id="" action="ppaction://media"/>
            <a:extLst>
              <a:ext uri="{FF2B5EF4-FFF2-40B4-BE49-F238E27FC236}">
                <a16:creationId xmlns:a16="http://schemas.microsoft.com/office/drawing/2014/main" id="{7F5DE1A1-38B6-4BBC-BE34-F272C1393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4828" y="0"/>
            <a:ext cx="31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8016"/>
    </mc:Choice>
    <mc:Fallback xmlns="">
      <p:transition advTm="11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0" y="486468"/>
            <a:ext cx="5549814" cy="523220"/>
            <a:chOff x="5906988" y="1943814"/>
            <a:chExt cx="3071558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2704284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Web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端演示：数据统计与分析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538F4D0-2A89-4AB8-B8AB-AF1A1627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09" y="1092933"/>
            <a:ext cx="10215377" cy="57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8"/>
    </mc:Choice>
    <mc:Fallback xmlns="">
      <p:transition advTm="2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2" y="486468"/>
            <a:ext cx="4472597" cy="523220"/>
            <a:chOff x="5906988" y="1943814"/>
            <a:chExt cx="247536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210809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Web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端演示：交易网络</a:t>
              </a:r>
              <a:endParaRPr lang="en-US" altLang="zh-CN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" name="交易网络">
            <a:hlinkClick r:id="" action="ppaction://media"/>
            <a:extLst>
              <a:ext uri="{FF2B5EF4-FFF2-40B4-BE49-F238E27FC236}">
                <a16:creationId xmlns:a16="http://schemas.microsoft.com/office/drawing/2014/main" id="{E8A2A9CA-9D88-4ED3-9395-C769ED0FC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7793" y="1351934"/>
            <a:ext cx="8259097" cy="55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8"/>
    </mc:Choice>
    <mc:Fallback xmlns="">
      <p:transition advTm="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30192" y="1475804"/>
            <a:ext cx="11331615" cy="55015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742062" y="486468"/>
            <a:ext cx="4472597" cy="523220"/>
            <a:chOff x="5906988" y="1943814"/>
            <a:chExt cx="247536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210809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Web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端演示：标签词云</a:t>
              </a:r>
              <a:endParaRPr lang="en-US" altLang="zh-CN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37900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02.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3" name="标签词云">
            <a:hlinkClick r:id="" action="ppaction://media"/>
            <a:extLst>
              <a:ext uri="{FF2B5EF4-FFF2-40B4-BE49-F238E27FC236}">
                <a16:creationId xmlns:a16="http://schemas.microsoft.com/office/drawing/2014/main" id="{61C0DA6D-0D2E-4133-9C87-C8BCF6175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5837" y="1119020"/>
            <a:ext cx="8820324" cy="58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8"/>
    </mc:Choice>
    <mc:Fallback xmlns="">
      <p:transition advTm="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358874" y="2263775"/>
            <a:ext cx="4134465" cy="1520173"/>
            <a:chOff x="6868680" y="2263775"/>
            <a:chExt cx="4134465" cy="1520173"/>
          </a:xfrm>
        </p:grpSpPr>
        <p:sp>
          <p:nvSpPr>
            <p:cNvPr id="3" name="矩形 2"/>
            <p:cNvSpPr/>
            <p:nvPr/>
          </p:nvSpPr>
          <p:spPr>
            <a:xfrm>
              <a:off x="6868680" y="3014507"/>
              <a:ext cx="4134465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技术方案与亮点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03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2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24668" y="380027"/>
            <a:ext cx="3023906" cy="523220"/>
            <a:chOff x="5906988" y="1943814"/>
            <a:chExt cx="3023906" cy="523220"/>
          </a:xfrm>
        </p:grpSpPr>
        <p:sp>
          <p:nvSpPr>
            <p:cNvPr id="51" name="矩形 50"/>
            <p:cNvSpPr/>
            <p:nvPr/>
          </p:nvSpPr>
          <p:spPr>
            <a:xfrm>
              <a:off x="6591791" y="1943814"/>
              <a:ext cx="23391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开发任务分配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983625-191E-4957-90A4-EF29E74E5C26}"/>
              </a:ext>
            </a:extLst>
          </p:cNvPr>
          <p:cNvGrpSpPr/>
          <p:nvPr/>
        </p:nvGrpSpPr>
        <p:grpSpPr>
          <a:xfrm>
            <a:off x="1288868" y="888387"/>
            <a:ext cx="9614263" cy="5455805"/>
            <a:chOff x="888274" y="1089392"/>
            <a:chExt cx="9614263" cy="5455805"/>
          </a:xfrm>
        </p:grpSpPr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D83F87B0-4A5B-4927-A7B3-0CD1963FD7FA}"/>
                </a:ext>
              </a:extLst>
            </p:cNvPr>
            <p:cNvGraphicFramePr/>
            <p:nvPr/>
          </p:nvGraphicFramePr>
          <p:xfrm>
            <a:off x="888274" y="1978384"/>
            <a:ext cx="5656217" cy="3800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820F6C13-11C9-456A-B8F4-0A1CC33CEB2C}"/>
                </a:ext>
              </a:extLst>
            </p:cNvPr>
            <p:cNvGraphicFramePr/>
            <p:nvPr/>
          </p:nvGraphicFramePr>
          <p:xfrm>
            <a:off x="6383382" y="1089392"/>
            <a:ext cx="4119154" cy="27890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9" name="图示 8">
              <a:extLst>
                <a:ext uri="{FF2B5EF4-FFF2-40B4-BE49-F238E27FC236}">
                  <a16:creationId xmlns:a16="http://schemas.microsoft.com/office/drawing/2014/main" id="{FC3ED590-5B1F-4108-B4B4-54EB8E418BE3}"/>
                </a:ext>
              </a:extLst>
            </p:cNvPr>
            <p:cNvGraphicFramePr/>
            <p:nvPr/>
          </p:nvGraphicFramePr>
          <p:xfrm>
            <a:off x="6383382" y="3878425"/>
            <a:ext cx="4119155" cy="26667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96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44230" y="0"/>
            <a:ext cx="3947770" cy="4851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C5EF8A-00C2-4B0C-A125-F2BD5308EFB6}"/>
              </a:ext>
            </a:extLst>
          </p:cNvPr>
          <p:cNvGrpSpPr/>
          <p:nvPr/>
        </p:nvGrpSpPr>
        <p:grpSpPr>
          <a:xfrm>
            <a:off x="1709105" y="1340258"/>
            <a:ext cx="4440139" cy="4155361"/>
            <a:chOff x="1709105" y="1340258"/>
            <a:chExt cx="4440139" cy="4155361"/>
          </a:xfrm>
        </p:grpSpPr>
        <p:sp>
          <p:nvSpPr>
            <p:cNvPr id="5" name="矩形 4"/>
            <p:cNvSpPr/>
            <p:nvPr/>
          </p:nvSpPr>
          <p:spPr>
            <a:xfrm>
              <a:off x="2321773" y="1340258"/>
              <a:ext cx="2339103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软件需求与综述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709105" y="1340259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01.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39916" y="1758251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necessity and demand analysis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2318795" y="2199839"/>
              <a:ext cx="2954656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业务逻辑与操作演示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709105" y="2210994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02.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739916" y="2628986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objectives and characteristics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2308709" y="3090651"/>
              <a:ext cx="2339103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技术方案与亮点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709105" y="3081729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03.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39916" y="3499721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technical plan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321773" y="3961386"/>
              <a:ext cx="2339103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测试与性能概况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709105" y="3952464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04.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39916" y="4370456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risk analysis and milestone plan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2352973" y="482319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/>
                  </a:solidFill>
                </a:rPr>
                <a:t>项目总结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709105" y="4823198"/>
              <a:ext cx="612668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05.</a:t>
              </a:r>
              <a:endParaRPr lang="zh-CN" altLang="en-US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739916" y="5241190"/>
              <a:ext cx="4409328" cy="2544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                Project summary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 rot="5400000">
            <a:off x="5416355" y="2443872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CONTENT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4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77"/>
    </mc:Choice>
    <mc:Fallback xmlns="">
      <p:transition advTm="4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24668" y="365167"/>
            <a:ext cx="2664835" cy="538080"/>
            <a:chOff x="5906988" y="1928954"/>
            <a:chExt cx="2664835" cy="538080"/>
          </a:xfrm>
        </p:grpSpPr>
        <p:sp>
          <p:nvSpPr>
            <p:cNvPr id="51" name="矩形 50"/>
            <p:cNvSpPr/>
            <p:nvPr/>
          </p:nvSpPr>
          <p:spPr>
            <a:xfrm>
              <a:off x="6591793" y="1928954"/>
              <a:ext cx="1980030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里程碑计划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89913A-3CE7-42D2-8E50-6656359D3B58}"/>
              </a:ext>
            </a:extLst>
          </p:cNvPr>
          <p:cNvGraphicFramePr>
            <a:graphicFrameLocks noGrp="1"/>
          </p:cNvGraphicFramePr>
          <p:nvPr/>
        </p:nvGraphicFramePr>
        <p:xfrm>
          <a:off x="387489" y="1268415"/>
          <a:ext cx="11091745" cy="5330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4008">
                  <a:extLst>
                    <a:ext uri="{9D8B030D-6E8A-4147-A177-3AD203B41FA5}">
                      <a16:colId xmlns:a16="http://schemas.microsoft.com/office/drawing/2014/main" val="4288740407"/>
                    </a:ext>
                  </a:extLst>
                </a:gridCol>
                <a:gridCol w="4506686">
                  <a:extLst>
                    <a:ext uri="{9D8B030D-6E8A-4147-A177-3AD203B41FA5}">
                      <a16:colId xmlns:a16="http://schemas.microsoft.com/office/drawing/2014/main" val="110203076"/>
                    </a:ext>
                  </a:extLst>
                </a:gridCol>
                <a:gridCol w="4791051">
                  <a:extLst>
                    <a:ext uri="{9D8B030D-6E8A-4147-A177-3AD203B41FA5}">
                      <a16:colId xmlns:a16="http://schemas.microsoft.com/office/drawing/2014/main" val="597591844"/>
                    </a:ext>
                  </a:extLst>
                </a:gridCol>
              </a:tblGrid>
              <a:tr h="4379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迭代里程碑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完成任务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提交成果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9026188"/>
                  </a:ext>
                </a:extLst>
              </a:tr>
              <a:tr h="437950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Sprint 1</a:t>
                      </a:r>
                      <a:endParaRPr lang="zh-CN" sz="18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7.1 ~ 7.11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App</a:t>
                      </a:r>
                      <a:r>
                        <a:rPr lang="zh-CN" sz="1800" baseline="0" dirty="0">
                          <a:effectLst/>
                        </a:rPr>
                        <a:t>客户端、</a:t>
                      </a:r>
                      <a:r>
                        <a:rPr lang="en-US" sz="1800" baseline="0" dirty="0">
                          <a:effectLst/>
                        </a:rPr>
                        <a:t>Web</a:t>
                      </a:r>
                      <a:r>
                        <a:rPr lang="zh-CN" sz="1800" baseline="0" dirty="0">
                          <a:effectLst/>
                        </a:rPr>
                        <a:t>后台管理界面原型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完成版本</a:t>
                      </a:r>
                      <a:r>
                        <a:rPr lang="en-US" sz="1800" baseline="0" dirty="0">
                          <a:effectLst/>
                        </a:rPr>
                        <a:t>R1</a:t>
                      </a:r>
                      <a:r>
                        <a:rPr lang="zh-CN" sz="1800" baseline="0" dirty="0">
                          <a:effectLst/>
                        </a:rPr>
                        <a:t>开发，包含</a:t>
                      </a:r>
                      <a:r>
                        <a:rPr lang="en-US" sz="1800" baseline="0" dirty="0">
                          <a:effectLst/>
                        </a:rPr>
                        <a:t>:</a:t>
                      </a:r>
                      <a:endParaRPr 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可运行的服务端，提供交易信息等数据接口。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可运行的客户端界面，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可运行的后台界面，提供用户信息与交易信息的增删查改。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647985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数据库关系模型设计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85794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Restful API</a:t>
                      </a:r>
                      <a:r>
                        <a:rPr lang="zh-CN" sz="1800" baseline="0" dirty="0">
                          <a:effectLst/>
                        </a:rPr>
                        <a:t>接口设计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42151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客户端用户查询、管理交易信息、用户信息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32387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后台管理系统管理交易信息、用户信息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12870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系统测试，改正故障与缺陷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190400"/>
                  </a:ext>
                </a:extLst>
              </a:tr>
              <a:tr h="43795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Sprint 2</a:t>
                      </a:r>
                      <a:endParaRPr lang="zh-CN" sz="18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7.12 ~ 7.22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客户端用户申请预约、查看预约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完成版本</a:t>
                      </a:r>
                      <a:r>
                        <a:rPr lang="en-US" sz="1800" baseline="0" dirty="0">
                          <a:effectLst/>
                        </a:rPr>
                        <a:t>R2</a:t>
                      </a:r>
                      <a:r>
                        <a:rPr lang="zh-CN" sz="1800" baseline="0" dirty="0">
                          <a:effectLst/>
                        </a:rPr>
                        <a:t>开发，包含</a:t>
                      </a:r>
                      <a:r>
                        <a:rPr lang="en-US" sz="1800" baseline="0" dirty="0">
                          <a:effectLst/>
                        </a:rPr>
                        <a:t>:</a:t>
                      </a:r>
                      <a:endParaRPr 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进一步完善的客户端，实现用户预约并结束交易的业务流程</a:t>
                      </a:r>
                      <a:endParaRPr lang="en-US" altLang="zh-CN" sz="18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800" baseline="0" dirty="0">
                          <a:effectLst/>
                        </a:rPr>
                        <a:t>进一步完善的后台管理系统，可以维护站点信息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645606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>
                          <a:effectLst/>
                        </a:rPr>
                        <a:t>客户端确认交易达成</a:t>
                      </a:r>
                      <a:endParaRPr lang="zh-CN" sz="18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05241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后台管理系统维护站点信息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08784"/>
                  </a:ext>
                </a:extLst>
              </a:tr>
              <a:tr h="437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aseline="0" dirty="0">
                          <a:effectLst/>
                        </a:rPr>
                        <a:t>系统测试，改正故障与缺陷</a:t>
                      </a: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62060"/>
                  </a:ext>
                </a:extLst>
              </a:tr>
              <a:tr h="51341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aseline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jaccount</a:t>
                      </a:r>
                      <a:r>
                        <a:rPr lang="zh-CN" altLang="en-US" sz="18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统一认证接入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8785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4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769095" y="365167"/>
            <a:ext cx="2664832" cy="538080"/>
            <a:chOff x="5906988" y="1928954"/>
            <a:chExt cx="2664832" cy="538080"/>
          </a:xfrm>
        </p:grpSpPr>
        <p:sp>
          <p:nvSpPr>
            <p:cNvPr id="51" name="矩形 50"/>
            <p:cNvSpPr/>
            <p:nvPr/>
          </p:nvSpPr>
          <p:spPr>
            <a:xfrm>
              <a:off x="6591791" y="1928954"/>
              <a:ext cx="1980029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里程碑计划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89913A-3CE7-42D2-8E50-6656359D3B58}"/>
              </a:ext>
            </a:extLst>
          </p:cNvPr>
          <p:cNvGraphicFramePr>
            <a:graphicFrameLocks noGrp="1"/>
          </p:cNvGraphicFramePr>
          <p:nvPr/>
        </p:nvGraphicFramePr>
        <p:xfrm>
          <a:off x="676373" y="1423186"/>
          <a:ext cx="10839253" cy="4866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564">
                  <a:extLst>
                    <a:ext uri="{9D8B030D-6E8A-4147-A177-3AD203B41FA5}">
                      <a16:colId xmlns:a16="http://schemas.microsoft.com/office/drawing/2014/main" val="4288740407"/>
                    </a:ext>
                  </a:extLst>
                </a:gridCol>
                <a:gridCol w="5603966">
                  <a:extLst>
                    <a:ext uri="{9D8B030D-6E8A-4147-A177-3AD203B41FA5}">
                      <a16:colId xmlns:a16="http://schemas.microsoft.com/office/drawing/2014/main" val="110203076"/>
                    </a:ext>
                  </a:extLst>
                </a:gridCol>
                <a:gridCol w="3638723">
                  <a:extLst>
                    <a:ext uri="{9D8B030D-6E8A-4147-A177-3AD203B41FA5}">
                      <a16:colId xmlns:a16="http://schemas.microsoft.com/office/drawing/2014/main" val="597591844"/>
                    </a:ext>
                  </a:extLst>
                </a:gridCol>
              </a:tblGrid>
              <a:tr h="396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迭代里程碑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完成任务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提交成果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9026188"/>
                  </a:ext>
                </a:extLst>
              </a:tr>
              <a:tr h="39664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Sprint 3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7.23 ~ 8.2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客户端对交易进行评价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完成版本</a:t>
                      </a:r>
                      <a:r>
                        <a:rPr lang="en-US" sz="1700" baseline="0" dirty="0">
                          <a:effectLst/>
                        </a:rPr>
                        <a:t>R3</a:t>
                      </a:r>
                      <a:r>
                        <a:rPr lang="zh-CN" sz="1700" baseline="0" dirty="0">
                          <a:effectLst/>
                        </a:rPr>
                        <a:t>开发，包含</a:t>
                      </a:r>
                      <a:r>
                        <a:rPr lang="en-US" sz="1700" baseline="0" dirty="0">
                          <a:effectLst/>
                        </a:rPr>
                        <a:t>:</a:t>
                      </a:r>
                      <a:endParaRPr 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进一步完善的客户端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增加智能匹配推送机制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增加了用户的互动机制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extLst>
                  <a:ext uri="{0D108BD9-81ED-4DB2-BD59-A6C34878D82A}">
                    <a16:rowId xmlns:a16="http://schemas.microsoft.com/office/drawing/2014/main" val="1633476113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客户端提供简易即时聊天工具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1410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客户端买卖双方提供智能匹配、推送功能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64786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完善前期迭代遗留缺陷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649284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>
                          <a:effectLst/>
                        </a:rPr>
                        <a:t>系统测试，改正故障与缺陷</a:t>
                      </a:r>
                      <a:endParaRPr lang="zh-CN" sz="1700" baseline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41848"/>
                  </a:ext>
                </a:extLst>
              </a:tr>
              <a:tr h="39664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 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Sprint 4</a:t>
                      </a:r>
                      <a:endParaRPr lang="zh-CN" sz="1700" baseline="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baseline="0" dirty="0">
                          <a:effectLst/>
                        </a:rPr>
                        <a:t>8.3 ~ 9.7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产品打包发布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完成版本</a:t>
                      </a:r>
                      <a:r>
                        <a:rPr lang="en-US" sz="1700" baseline="0" dirty="0">
                          <a:effectLst/>
                        </a:rPr>
                        <a:t>R4</a:t>
                      </a:r>
                      <a:r>
                        <a:rPr lang="zh-CN" sz="1700" baseline="0" dirty="0">
                          <a:effectLst/>
                        </a:rPr>
                        <a:t>的开发与发布，包含</a:t>
                      </a:r>
                      <a:r>
                        <a:rPr lang="en-US" sz="1700" baseline="0" dirty="0">
                          <a:effectLst/>
                        </a:rPr>
                        <a:t>:</a:t>
                      </a:r>
                      <a:endParaRPr 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增加</a:t>
                      </a:r>
                      <a:r>
                        <a:rPr lang="zh-CN" altLang="en-US" sz="1700" baseline="0" dirty="0">
                          <a:effectLst/>
                        </a:rPr>
                        <a:t>智能标签推荐功能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可视化分析模块</a:t>
                      </a:r>
                      <a:endParaRPr lang="en-US" altLang="zh-CN" sz="1700" baseline="0" dirty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sz="1700" baseline="0" dirty="0">
                          <a:effectLst/>
                        </a:rPr>
                        <a:t>可发布的客户端与后台管理系统。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83956" marR="83956" marT="41978" marB="41978" anchor="ctr"/>
                </a:tc>
                <a:extLst>
                  <a:ext uri="{0D108BD9-81ED-4DB2-BD59-A6C34878D82A}">
                    <a16:rowId xmlns:a16="http://schemas.microsoft.com/office/drawing/2014/main" val="4071970818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后台管理系统发布活动功能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959053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后台管理系统统计交易数据并进行可视分析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36458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服务端提供商品标签算法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30671"/>
                  </a:ext>
                </a:extLst>
              </a:tr>
              <a:tr h="396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对还未解决的问题进行改进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21137"/>
                  </a:ext>
                </a:extLst>
              </a:tr>
              <a:tr h="5037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700" baseline="0" dirty="0">
                          <a:effectLst/>
                        </a:rPr>
                        <a:t>项目总结，撰写测试报告及总结报告，演示文档，视频等</a:t>
                      </a:r>
                      <a:endParaRPr lang="zh-CN" sz="17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3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7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655860" y="422917"/>
            <a:ext cx="2339102" cy="533998"/>
            <a:chOff x="5906988" y="1943814"/>
            <a:chExt cx="2339102" cy="533998"/>
          </a:xfrm>
        </p:grpSpPr>
        <p:sp>
          <p:nvSpPr>
            <p:cNvPr id="26" name="矩形 25"/>
            <p:cNvSpPr/>
            <p:nvPr/>
          </p:nvSpPr>
          <p:spPr>
            <a:xfrm>
              <a:off x="5906988" y="1954592"/>
              <a:ext cx="2339102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/>
                  </a:solidFill>
                </a:rPr>
                <a:t>	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服务架构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F4FBDD7-8A1A-49DC-BAA8-B22127EEA69D}"/>
              </a:ext>
            </a:extLst>
          </p:cNvPr>
          <p:cNvSpPr/>
          <p:nvPr/>
        </p:nvSpPr>
        <p:spPr>
          <a:xfrm>
            <a:off x="-715465" y="1476715"/>
            <a:ext cx="7681873" cy="509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分层架构，前端包括两部分：用户使用的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 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和管理员使用的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后台管理系统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。</a:t>
            </a:r>
            <a:endParaRPr lang="zh-CN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使用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React Native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框架进行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开发，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后台管理系统使用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react.js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框架搭配进行开发。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Web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前端运行在浏览器上，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运行在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Android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平台上。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服务层使用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go</a:t>
            </a:r>
            <a:r>
              <a:rPr lang="zh-C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语言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，基于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go-micro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开发</a:t>
            </a:r>
            <a:r>
              <a:rPr lang="zh-C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微服务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使用关系型数据库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MariaDB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NoSQL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MongoDB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进行数据的存储与维护。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此外，我们还利用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Travis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搭建持续集成、持续交付平台，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github</a:t>
            </a:r>
            <a:r>
              <a:rPr lang="zh-CN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作为代码的版本控制库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，整体开发均遵循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Git Workflow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。</a:t>
            </a:r>
            <a:endParaRPr lang="zh-CN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680D6-13C9-4720-B64D-F62EBF154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41" y="0"/>
            <a:ext cx="535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655860" y="300367"/>
            <a:ext cx="4440140" cy="523220"/>
            <a:chOff x="5906988" y="1943814"/>
            <a:chExt cx="4440140" cy="523220"/>
          </a:xfrm>
        </p:grpSpPr>
        <p:sp>
          <p:nvSpPr>
            <p:cNvPr id="26" name="矩形 25"/>
            <p:cNvSpPr/>
            <p:nvPr/>
          </p:nvSpPr>
          <p:spPr>
            <a:xfrm>
              <a:off x="6571734" y="1943814"/>
              <a:ext cx="3775394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/>
                  </a:solidFill>
                </a:rPr>
                <a:t>	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工具、语言与框架明细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56C4817-6038-47FB-9780-9EED53D25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7" y="515163"/>
            <a:ext cx="1014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9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392071"/>
            <a:ext cx="5624903" cy="537958"/>
            <a:chOff x="5906988" y="1929076"/>
            <a:chExt cx="5624903" cy="537958"/>
          </a:xfrm>
        </p:grpSpPr>
        <p:sp>
          <p:nvSpPr>
            <p:cNvPr id="30" name="矩形 29"/>
            <p:cNvSpPr/>
            <p:nvPr/>
          </p:nvSpPr>
          <p:spPr>
            <a:xfrm>
              <a:off x="6557451" y="1929076"/>
              <a:ext cx="4974440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技术优势和亮点：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mic-drawer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-799298" y="1961721"/>
            <a:ext cx="7495066" cy="344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自主整合并搭建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GO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语言框架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mic-drawer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，一个基于微服务架构的、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Dockerized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的、自动化功能齐全的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后端框架。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Drawer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有“抽屉”的含义，意指此框架能够实现各类组件、框架的插拔使用。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19D8D4-AFB2-40B2-BFA5-31D1887A8315}"/>
              </a:ext>
            </a:extLst>
          </p:cNvPr>
          <p:cNvSpPr txBox="1"/>
          <p:nvPr/>
        </p:nvSpPr>
        <p:spPr>
          <a:xfrm>
            <a:off x="6193921" y="668419"/>
            <a:ext cx="581126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微服务框架：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go-micro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micro</a:t>
            </a: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路由：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gin</a:t>
            </a: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服务管理：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consul</a:t>
            </a: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单元测试：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goconvey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文档：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apidoc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热加载：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realize</a:t>
            </a: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CI/CD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travis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日志集成：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loggly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（待完善）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集群管理：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docker swarm</a:t>
            </a: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集群监控：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swarmprom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代码质量：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goreportcard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codacy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Github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插件：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mergify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coveralls</a:t>
            </a:r>
          </a:p>
          <a:p>
            <a:endParaRPr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C81A5B-4F81-4E45-A00C-80DD647D1799}"/>
              </a:ext>
            </a:extLst>
          </p:cNvPr>
          <p:cNvSpPr/>
          <p:nvPr/>
        </p:nvSpPr>
        <p:spPr>
          <a:xfrm>
            <a:off x="7501611" y="543405"/>
            <a:ext cx="4503575" cy="5942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6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406809"/>
            <a:ext cx="9487214" cy="523220"/>
            <a:chOff x="5906988" y="1943814"/>
            <a:chExt cx="9487214" cy="523220"/>
          </a:xfrm>
        </p:grpSpPr>
        <p:sp>
          <p:nvSpPr>
            <p:cNvPr id="30" name="矩形 29"/>
            <p:cNvSpPr/>
            <p:nvPr/>
          </p:nvSpPr>
          <p:spPr>
            <a:xfrm>
              <a:off x="6591791" y="1943814"/>
              <a:ext cx="8802411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技术优势和亮点：基于深度学习的智能标签推荐与匹配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-225581" y="1406066"/>
            <a:ext cx="11844569" cy="457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采用深度学习实现智能推荐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tag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标签，验证集准确率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97.23%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NLP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模型：基于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TextCNN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，采用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13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层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Bert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的核心结构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训练集：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40w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验证集：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10w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分类：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1175</a:t>
            </a:r>
          </a:p>
          <a:p>
            <a:pPr marL="2171700" lvl="4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评价指标：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top_k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(k=5)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以物品标签为基础，实现买卖双方信息的双向匹配推荐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157D47-22F9-40D4-AA37-B697670A6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" b="29065"/>
          <a:stretch/>
        </p:blipFill>
        <p:spPr bwMode="auto">
          <a:xfrm>
            <a:off x="5480394" y="2795699"/>
            <a:ext cx="6375500" cy="24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406809"/>
            <a:ext cx="4460197" cy="523220"/>
            <a:chOff x="5906988" y="1943814"/>
            <a:chExt cx="4460197" cy="523220"/>
          </a:xfrm>
        </p:grpSpPr>
        <p:sp>
          <p:nvSpPr>
            <p:cNvPr id="30" name="矩形 29"/>
            <p:cNvSpPr/>
            <p:nvPr/>
          </p:nvSpPr>
          <p:spPr>
            <a:xfrm>
              <a:off x="6591791" y="1943814"/>
              <a:ext cx="3775394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技术优势和亮点：其他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03.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2A30291-A624-4A39-8A2D-3D7CD9736AC9}"/>
              </a:ext>
            </a:extLst>
          </p:cNvPr>
          <p:cNvSpPr/>
          <p:nvPr/>
        </p:nvSpPr>
        <p:spPr>
          <a:xfrm>
            <a:off x="0" y="1971221"/>
            <a:ext cx="11844569" cy="3904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基于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JWT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的安全认证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商业智能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+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动态刷新的大屏图表，能够进行各类数据统计与分析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内嵌的即时聊天系统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TypeScript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提高代码质量，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RxJS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响应式编程简化异步查询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前后端开发均采用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Dockerized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6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868680" y="2263775"/>
            <a:ext cx="4134465" cy="1520173"/>
            <a:chOff x="6868680" y="2263775"/>
            <a:chExt cx="4134465" cy="1520173"/>
          </a:xfrm>
        </p:grpSpPr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04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868680" y="3014507"/>
              <a:ext cx="4134465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测试与性能概况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0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406809"/>
            <a:ext cx="3283591" cy="523220"/>
            <a:chOff x="5906988" y="1943814"/>
            <a:chExt cx="3283591" cy="523220"/>
          </a:xfrm>
        </p:grpSpPr>
        <p:sp>
          <p:nvSpPr>
            <p:cNvPr id="30" name="矩形 29"/>
            <p:cNvSpPr/>
            <p:nvPr/>
          </p:nvSpPr>
          <p:spPr>
            <a:xfrm>
              <a:off x="6591791" y="1943814"/>
              <a:ext cx="259878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测试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&amp;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性能概况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04.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63A245F-9DF8-4C2D-B4E9-DCC8B6999670}"/>
              </a:ext>
            </a:extLst>
          </p:cNvPr>
          <p:cNvSpPr/>
          <p:nvPr/>
        </p:nvSpPr>
        <p:spPr>
          <a:xfrm>
            <a:off x="-682624" y="1700884"/>
            <a:ext cx="11778342" cy="1223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压力测试，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QPS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约为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2500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，平均延时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600ms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，并发量可以达到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2000~4000</a:t>
            </a: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单元测试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接口测试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集成测试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、</a:t>
            </a:r>
            <a:r>
              <a:rPr lang="zh-CN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系统测试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D4DB77-C762-4AFE-8B8D-148689827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" y="3495942"/>
            <a:ext cx="12176274" cy="33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561451" y="2263775"/>
            <a:ext cx="2441694" cy="1520173"/>
            <a:chOff x="8561451" y="2263775"/>
            <a:chExt cx="2441694" cy="1520173"/>
          </a:xfrm>
        </p:grpSpPr>
        <p:sp>
          <p:nvSpPr>
            <p:cNvPr id="3" name="矩形 2"/>
            <p:cNvSpPr/>
            <p:nvPr/>
          </p:nvSpPr>
          <p:spPr>
            <a:xfrm>
              <a:off x="8561451" y="3014507"/>
              <a:ext cx="2441694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项目总结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05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5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342001" y="2263775"/>
            <a:ext cx="6602362" cy="1833734"/>
            <a:chOff x="5342001" y="2263775"/>
            <a:chExt cx="6602362" cy="1833734"/>
          </a:xfrm>
        </p:grpSpPr>
        <p:sp>
          <p:nvSpPr>
            <p:cNvPr id="3" name="矩形 2"/>
            <p:cNvSpPr/>
            <p:nvPr/>
          </p:nvSpPr>
          <p:spPr>
            <a:xfrm>
              <a:off x="7809898" y="2971661"/>
              <a:ext cx="4134465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4400" b="1" dirty="0">
                  <a:solidFill>
                    <a:schemeClr val="accent1"/>
                  </a:solidFill>
                </a:rPr>
                <a:t>软件需求与概况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01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342001" y="3826794"/>
              <a:ext cx="5661144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80"/>
    </mc:Choice>
    <mc:Fallback xmlns="">
      <p:transition advTm="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85305" y="406809"/>
            <a:ext cx="2305760" cy="523220"/>
            <a:chOff x="5906988" y="1943814"/>
            <a:chExt cx="2305760" cy="523220"/>
          </a:xfrm>
        </p:grpSpPr>
        <p:sp>
          <p:nvSpPr>
            <p:cNvPr id="30" name="矩形 29"/>
            <p:cNvSpPr/>
            <p:nvPr/>
          </p:nvSpPr>
          <p:spPr>
            <a:xfrm>
              <a:off x="6591791" y="1943814"/>
              <a:ext cx="1620957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项目总结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05.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6966368-8196-4FBA-8A6E-98ACFA053CD8}"/>
              </a:ext>
            </a:extLst>
          </p:cNvPr>
          <p:cNvSpPr/>
          <p:nvPr/>
        </p:nvSpPr>
        <p:spPr>
          <a:xfrm>
            <a:off x="173715" y="1370616"/>
            <a:ext cx="11844569" cy="411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关注真实需求，需求调研详实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名字“交大交交”具有含义，若真实上线，可以和交大源源、交大威威、交大思思等形成联动。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有极高的可扩展性，若上线后运维良好，可以考虑不断的扩展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的功能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0" lvl="3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具有极高的可推广性，若有野心且运作良好，“交大交交”的项目完全可以在少量修改后推行到其他高校，甚至可以在几所本地友校之间形成联动，发展出一个高校二手交易生态圈。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306907" y="4028823"/>
            <a:ext cx="1554490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16176" y="2545310"/>
            <a:ext cx="1872244" cy="89723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Q &amp; A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8038"/>
          <a:stretch/>
        </p:blipFill>
        <p:spPr>
          <a:xfrm>
            <a:off x="0" y="13543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35446" y="3887115"/>
            <a:ext cx="553513" cy="553513"/>
          </a:xfrm>
          <a:prstGeom prst="rect">
            <a:avLst/>
          </a:prstGeom>
          <a:solidFill>
            <a:srgbClr val="F7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43588" y="4858759"/>
            <a:ext cx="553513" cy="553513"/>
          </a:xfrm>
          <a:prstGeom prst="rect">
            <a:avLst/>
          </a:prstGeom>
          <a:solidFill>
            <a:srgbClr val="E06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4119" y="5821776"/>
            <a:ext cx="553513" cy="553513"/>
          </a:xfrm>
          <a:prstGeom prst="rect">
            <a:avLst/>
          </a:prstGeom>
          <a:solidFill>
            <a:srgbClr val="4A5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13"/>
          <p:cNvSpPr/>
          <p:nvPr/>
        </p:nvSpPr>
        <p:spPr>
          <a:xfrm>
            <a:off x="818732" y="4042516"/>
            <a:ext cx="186943" cy="242711"/>
          </a:xfrm>
          <a:custGeom>
            <a:avLst/>
            <a:gdLst>
              <a:gd name="connsiteX0" fmla="*/ 159295 w 459358"/>
              <a:gd name="connsiteY0" fmla="*/ 288060 h 596388"/>
              <a:gd name="connsiteX1" fmla="*/ 298499 w 459358"/>
              <a:gd name="connsiteY1" fmla="*/ 288060 h 596388"/>
              <a:gd name="connsiteX2" fmla="*/ 338681 w 459358"/>
              <a:gd name="connsiteY2" fmla="*/ 316728 h 596388"/>
              <a:gd name="connsiteX3" fmla="*/ 426222 w 459358"/>
              <a:gd name="connsiteY3" fmla="*/ 366897 h 596388"/>
              <a:gd name="connsiteX4" fmla="*/ 457794 w 459358"/>
              <a:gd name="connsiteY4" fmla="*/ 543206 h 596388"/>
              <a:gd name="connsiteX5" fmla="*/ 443443 w 459358"/>
              <a:gd name="connsiteY5" fmla="*/ 558974 h 596388"/>
              <a:gd name="connsiteX6" fmla="*/ 219569 w 459358"/>
              <a:gd name="connsiteY6" fmla="*/ 596242 h 596388"/>
              <a:gd name="connsiteX7" fmla="*/ 11481 w 459358"/>
              <a:gd name="connsiteY7" fmla="*/ 553240 h 596388"/>
              <a:gd name="connsiteX8" fmla="*/ 0 w 459358"/>
              <a:gd name="connsiteY8" fmla="*/ 524572 h 596388"/>
              <a:gd name="connsiteX9" fmla="*/ 38747 w 459358"/>
              <a:gd name="connsiteY9" fmla="*/ 356864 h 596388"/>
              <a:gd name="connsiteX10" fmla="*/ 73189 w 459358"/>
              <a:gd name="connsiteY10" fmla="*/ 333929 h 596388"/>
              <a:gd name="connsiteX11" fmla="*/ 159295 w 459358"/>
              <a:gd name="connsiteY11" fmla="*/ 288060 h 596388"/>
              <a:gd name="connsiteX12" fmla="*/ 225223 w 459358"/>
              <a:gd name="connsiteY12" fmla="*/ 10030 h 596388"/>
              <a:gd name="connsiteX13" fmla="*/ 218047 w 459358"/>
              <a:gd name="connsiteY13" fmla="*/ 21493 h 596388"/>
              <a:gd name="connsiteX14" fmla="*/ 219482 w 459358"/>
              <a:gd name="connsiteY14" fmla="*/ 21493 h 596388"/>
              <a:gd name="connsiteX15" fmla="*/ 225223 w 459358"/>
              <a:gd name="connsiteY15" fmla="*/ 10030 h 596388"/>
              <a:gd name="connsiteX16" fmla="*/ 236703 w 459358"/>
              <a:gd name="connsiteY16" fmla="*/ 0 h 596388"/>
              <a:gd name="connsiteX17" fmla="*/ 226658 w 459358"/>
              <a:gd name="connsiteY17" fmla="*/ 14329 h 596388"/>
              <a:gd name="connsiteX18" fmla="*/ 238138 w 459358"/>
              <a:gd name="connsiteY18" fmla="*/ 4299 h 596388"/>
              <a:gd name="connsiteX19" fmla="*/ 256793 w 459358"/>
              <a:gd name="connsiteY19" fmla="*/ 30090 h 596388"/>
              <a:gd name="connsiteX20" fmla="*/ 253923 w 459358"/>
              <a:gd name="connsiteY20" fmla="*/ 25791 h 596388"/>
              <a:gd name="connsiteX21" fmla="*/ 259663 w 459358"/>
              <a:gd name="connsiteY21" fmla="*/ 32955 h 596388"/>
              <a:gd name="connsiteX22" fmla="*/ 262533 w 459358"/>
              <a:gd name="connsiteY22" fmla="*/ 32955 h 596388"/>
              <a:gd name="connsiteX23" fmla="*/ 258228 w 459358"/>
              <a:gd name="connsiteY23" fmla="*/ 27224 h 596388"/>
              <a:gd name="connsiteX24" fmla="*/ 263968 w 459358"/>
              <a:gd name="connsiteY24" fmla="*/ 32955 h 596388"/>
              <a:gd name="connsiteX25" fmla="*/ 269708 w 459358"/>
              <a:gd name="connsiteY25" fmla="*/ 34388 h 596388"/>
              <a:gd name="connsiteX26" fmla="*/ 268273 w 459358"/>
              <a:gd name="connsiteY26" fmla="*/ 32955 h 596388"/>
              <a:gd name="connsiteX27" fmla="*/ 272578 w 459358"/>
              <a:gd name="connsiteY27" fmla="*/ 35821 h 596388"/>
              <a:gd name="connsiteX28" fmla="*/ 317064 w 459358"/>
              <a:gd name="connsiteY28" fmla="*/ 63045 h 596388"/>
              <a:gd name="connsiteX29" fmla="*/ 327109 w 459358"/>
              <a:gd name="connsiteY29" fmla="*/ 159046 h 596388"/>
              <a:gd name="connsiteX30" fmla="*/ 329979 w 459358"/>
              <a:gd name="connsiteY30" fmla="*/ 190568 h 596388"/>
              <a:gd name="connsiteX31" fmla="*/ 321369 w 459358"/>
              <a:gd name="connsiteY31" fmla="*/ 206329 h 596388"/>
              <a:gd name="connsiteX32" fmla="*/ 228093 w 459358"/>
              <a:gd name="connsiteY32" fmla="*/ 308061 h 596388"/>
              <a:gd name="connsiteX33" fmla="*/ 139121 w 459358"/>
              <a:gd name="connsiteY33" fmla="*/ 206329 h 596388"/>
              <a:gd name="connsiteX34" fmla="*/ 131946 w 459358"/>
              <a:gd name="connsiteY34" fmla="*/ 190568 h 596388"/>
              <a:gd name="connsiteX35" fmla="*/ 136251 w 459358"/>
              <a:gd name="connsiteY35" fmla="*/ 160478 h 596388"/>
              <a:gd name="connsiteX36" fmla="*/ 133381 w 459358"/>
              <a:gd name="connsiteY36" fmla="*/ 84538 h 596388"/>
              <a:gd name="connsiteX37" fmla="*/ 195087 w 459358"/>
              <a:gd name="connsiteY37" fmla="*/ 21493 h 596388"/>
              <a:gd name="connsiteX38" fmla="*/ 203697 w 459358"/>
              <a:gd name="connsiteY38" fmla="*/ 17194 h 596388"/>
              <a:gd name="connsiteX39" fmla="*/ 209437 w 459358"/>
              <a:gd name="connsiteY39" fmla="*/ 11463 h 596388"/>
              <a:gd name="connsiteX40" fmla="*/ 203697 w 459358"/>
              <a:gd name="connsiteY40" fmla="*/ 21493 h 596388"/>
              <a:gd name="connsiteX41" fmla="*/ 209437 w 459358"/>
              <a:gd name="connsiteY41" fmla="*/ 22926 h 596388"/>
              <a:gd name="connsiteX42" fmla="*/ 215177 w 459358"/>
              <a:gd name="connsiteY42" fmla="*/ 15761 h 596388"/>
              <a:gd name="connsiteX43" fmla="*/ 209437 w 459358"/>
              <a:gd name="connsiteY43" fmla="*/ 24358 h 596388"/>
              <a:gd name="connsiteX44" fmla="*/ 212307 w 459358"/>
              <a:gd name="connsiteY44" fmla="*/ 25791 h 596388"/>
              <a:gd name="connsiteX45" fmla="*/ 226658 w 459358"/>
              <a:gd name="connsiteY45" fmla="*/ 8597 h 596388"/>
              <a:gd name="connsiteX46" fmla="*/ 236703 w 459358"/>
              <a:gd name="connsiteY46" fmla="*/ 0 h 5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59358" h="596388">
                <a:moveTo>
                  <a:pt x="159295" y="288060"/>
                </a:moveTo>
                <a:cubicBezTo>
                  <a:pt x="159295" y="288060"/>
                  <a:pt x="219569" y="442868"/>
                  <a:pt x="298499" y="288060"/>
                </a:cubicBezTo>
                <a:cubicBezTo>
                  <a:pt x="298499" y="288060"/>
                  <a:pt x="298499" y="302394"/>
                  <a:pt x="338681" y="316728"/>
                </a:cubicBezTo>
                <a:cubicBezTo>
                  <a:pt x="338681" y="316728"/>
                  <a:pt x="413306" y="339663"/>
                  <a:pt x="426222" y="366897"/>
                </a:cubicBezTo>
                <a:cubicBezTo>
                  <a:pt x="426222" y="366897"/>
                  <a:pt x="467839" y="460069"/>
                  <a:pt x="457794" y="543206"/>
                </a:cubicBezTo>
                <a:cubicBezTo>
                  <a:pt x="457794" y="543206"/>
                  <a:pt x="457794" y="550373"/>
                  <a:pt x="443443" y="558974"/>
                </a:cubicBezTo>
                <a:cubicBezTo>
                  <a:pt x="443443" y="558974"/>
                  <a:pt x="348727" y="599109"/>
                  <a:pt x="219569" y="596242"/>
                </a:cubicBezTo>
                <a:cubicBezTo>
                  <a:pt x="219569" y="596242"/>
                  <a:pt x="91846" y="589075"/>
                  <a:pt x="11481" y="553240"/>
                </a:cubicBezTo>
                <a:cubicBezTo>
                  <a:pt x="11481" y="553240"/>
                  <a:pt x="0" y="550373"/>
                  <a:pt x="0" y="524572"/>
                </a:cubicBezTo>
                <a:cubicBezTo>
                  <a:pt x="0" y="524572"/>
                  <a:pt x="4305" y="408466"/>
                  <a:pt x="38747" y="356864"/>
                </a:cubicBezTo>
                <a:cubicBezTo>
                  <a:pt x="38747" y="356864"/>
                  <a:pt x="48793" y="342530"/>
                  <a:pt x="73189" y="333929"/>
                </a:cubicBezTo>
                <a:cubicBezTo>
                  <a:pt x="73189" y="333929"/>
                  <a:pt x="153555" y="309561"/>
                  <a:pt x="159295" y="288060"/>
                </a:cubicBezTo>
                <a:close/>
                <a:moveTo>
                  <a:pt x="225223" y="10030"/>
                </a:moveTo>
                <a:cubicBezTo>
                  <a:pt x="222352" y="12896"/>
                  <a:pt x="219482" y="17194"/>
                  <a:pt x="218047" y="21493"/>
                </a:cubicBezTo>
                <a:lnTo>
                  <a:pt x="219482" y="21493"/>
                </a:lnTo>
                <a:cubicBezTo>
                  <a:pt x="220917" y="17194"/>
                  <a:pt x="223788" y="12896"/>
                  <a:pt x="225223" y="10030"/>
                </a:cubicBezTo>
                <a:close/>
                <a:moveTo>
                  <a:pt x="236703" y="0"/>
                </a:moveTo>
                <a:cubicBezTo>
                  <a:pt x="230963" y="4299"/>
                  <a:pt x="228093" y="8597"/>
                  <a:pt x="226658" y="14329"/>
                </a:cubicBezTo>
                <a:cubicBezTo>
                  <a:pt x="230963" y="7164"/>
                  <a:pt x="238138" y="4299"/>
                  <a:pt x="238138" y="4299"/>
                </a:cubicBezTo>
                <a:cubicBezTo>
                  <a:pt x="238138" y="15761"/>
                  <a:pt x="251053" y="25791"/>
                  <a:pt x="256793" y="30090"/>
                </a:cubicBezTo>
                <a:cubicBezTo>
                  <a:pt x="255358" y="27224"/>
                  <a:pt x="253923" y="25791"/>
                  <a:pt x="253923" y="25791"/>
                </a:cubicBezTo>
                <a:cubicBezTo>
                  <a:pt x="256793" y="27224"/>
                  <a:pt x="258228" y="30090"/>
                  <a:pt x="259663" y="32955"/>
                </a:cubicBezTo>
                <a:cubicBezTo>
                  <a:pt x="261098" y="32955"/>
                  <a:pt x="261098" y="32955"/>
                  <a:pt x="262533" y="32955"/>
                </a:cubicBezTo>
                <a:cubicBezTo>
                  <a:pt x="259663" y="30090"/>
                  <a:pt x="258228" y="27224"/>
                  <a:pt x="258228" y="27224"/>
                </a:cubicBezTo>
                <a:cubicBezTo>
                  <a:pt x="261098" y="30090"/>
                  <a:pt x="262533" y="31523"/>
                  <a:pt x="263968" y="32955"/>
                </a:cubicBezTo>
                <a:cubicBezTo>
                  <a:pt x="266838" y="34388"/>
                  <a:pt x="268273" y="34388"/>
                  <a:pt x="269708" y="34388"/>
                </a:cubicBezTo>
                <a:cubicBezTo>
                  <a:pt x="268273" y="32955"/>
                  <a:pt x="268273" y="32955"/>
                  <a:pt x="268273" y="32955"/>
                </a:cubicBezTo>
                <a:cubicBezTo>
                  <a:pt x="269708" y="32955"/>
                  <a:pt x="271143" y="34388"/>
                  <a:pt x="272578" y="35821"/>
                </a:cubicBezTo>
                <a:cubicBezTo>
                  <a:pt x="304149" y="44418"/>
                  <a:pt x="317064" y="63045"/>
                  <a:pt x="317064" y="63045"/>
                </a:cubicBezTo>
                <a:cubicBezTo>
                  <a:pt x="345764" y="94568"/>
                  <a:pt x="331414" y="146150"/>
                  <a:pt x="327109" y="159046"/>
                </a:cubicBezTo>
                <a:cubicBezTo>
                  <a:pt x="340024" y="156180"/>
                  <a:pt x="329979" y="190568"/>
                  <a:pt x="329979" y="190568"/>
                </a:cubicBezTo>
                <a:cubicBezTo>
                  <a:pt x="328544" y="200598"/>
                  <a:pt x="324239" y="204897"/>
                  <a:pt x="321369" y="206329"/>
                </a:cubicBezTo>
                <a:cubicBezTo>
                  <a:pt x="315629" y="253613"/>
                  <a:pt x="272578" y="308061"/>
                  <a:pt x="228093" y="308061"/>
                </a:cubicBezTo>
                <a:cubicBezTo>
                  <a:pt x="187912" y="308061"/>
                  <a:pt x="146296" y="256479"/>
                  <a:pt x="139121" y="206329"/>
                </a:cubicBezTo>
                <a:cubicBezTo>
                  <a:pt x="137686" y="204897"/>
                  <a:pt x="133381" y="200598"/>
                  <a:pt x="131946" y="190568"/>
                </a:cubicBezTo>
                <a:cubicBezTo>
                  <a:pt x="131946" y="190568"/>
                  <a:pt x="120466" y="153314"/>
                  <a:pt x="136251" y="160478"/>
                </a:cubicBezTo>
                <a:cubicBezTo>
                  <a:pt x="124771" y="104598"/>
                  <a:pt x="133381" y="84538"/>
                  <a:pt x="133381" y="84538"/>
                </a:cubicBezTo>
                <a:cubicBezTo>
                  <a:pt x="147731" y="42985"/>
                  <a:pt x="195087" y="21493"/>
                  <a:pt x="195087" y="21493"/>
                </a:cubicBezTo>
                <a:cubicBezTo>
                  <a:pt x="205132" y="10030"/>
                  <a:pt x="205132" y="14329"/>
                  <a:pt x="203697" y="17194"/>
                </a:cubicBezTo>
                <a:cubicBezTo>
                  <a:pt x="206567" y="14329"/>
                  <a:pt x="209437" y="11463"/>
                  <a:pt x="209437" y="11463"/>
                </a:cubicBezTo>
                <a:cubicBezTo>
                  <a:pt x="206567" y="14329"/>
                  <a:pt x="205132" y="18627"/>
                  <a:pt x="203697" y="21493"/>
                </a:cubicBezTo>
                <a:lnTo>
                  <a:pt x="209437" y="22926"/>
                </a:lnTo>
                <a:cubicBezTo>
                  <a:pt x="212307" y="18627"/>
                  <a:pt x="215177" y="15761"/>
                  <a:pt x="215177" y="15761"/>
                </a:cubicBezTo>
                <a:cubicBezTo>
                  <a:pt x="212307" y="18627"/>
                  <a:pt x="210872" y="21493"/>
                  <a:pt x="209437" y="24358"/>
                </a:cubicBezTo>
                <a:lnTo>
                  <a:pt x="212307" y="25791"/>
                </a:lnTo>
                <a:cubicBezTo>
                  <a:pt x="215177" y="15761"/>
                  <a:pt x="223788" y="10030"/>
                  <a:pt x="226658" y="8597"/>
                </a:cubicBezTo>
                <a:cubicBezTo>
                  <a:pt x="230963" y="2866"/>
                  <a:pt x="236703" y="0"/>
                  <a:pt x="2367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23"/>
          <p:cNvSpPr/>
          <p:nvPr/>
        </p:nvSpPr>
        <p:spPr>
          <a:xfrm>
            <a:off x="816078" y="5014159"/>
            <a:ext cx="189597" cy="242711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35"/>
          <p:cNvSpPr/>
          <p:nvPr/>
        </p:nvSpPr>
        <p:spPr>
          <a:xfrm>
            <a:off x="789519" y="5977360"/>
            <a:ext cx="242711" cy="24234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306907" y="4028823"/>
            <a:ext cx="1554490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汇报人：林江浩</a:t>
            </a:r>
          </a:p>
        </p:txBody>
      </p:sp>
      <p:sp>
        <p:nvSpPr>
          <p:cNvPr id="49" name="矩形 48"/>
          <p:cNvSpPr/>
          <p:nvPr/>
        </p:nvSpPr>
        <p:spPr>
          <a:xfrm>
            <a:off x="1306907" y="5014159"/>
            <a:ext cx="377539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小组成员：林江浩、亢虎权、王新哲、朱文杰</a:t>
            </a:r>
          </a:p>
        </p:txBody>
      </p:sp>
      <p:sp>
        <p:nvSpPr>
          <p:cNvPr id="50" name="矩形 49"/>
          <p:cNvSpPr/>
          <p:nvPr/>
        </p:nvSpPr>
        <p:spPr>
          <a:xfrm>
            <a:off x="1392725" y="5942851"/>
            <a:ext cx="1418979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2019.9.9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048933-C05C-434B-83FE-C235C15A2940}"/>
              </a:ext>
            </a:extLst>
          </p:cNvPr>
          <p:cNvSpPr/>
          <p:nvPr/>
        </p:nvSpPr>
        <p:spPr>
          <a:xfrm>
            <a:off x="7956223" y="1809946"/>
            <a:ext cx="2535810" cy="2300141"/>
          </a:xfrm>
          <a:prstGeom prst="ellipse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33207" y="2103485"/>
            <a:ext cx="2343911" cy="1783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谢  谢</a:t>
            </a:r>
            <a:endParaRPr lang="en-US" altLang="zh-CN" sz="4800" b="1" dirty="0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Thanks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99327" y="1268415"/>
            <a:ext cx="11537402" cy="534960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问卷调查显示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56.34%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的调查对象表示自己平均每学期都会有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1-2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次的二手交易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13.2%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的人的二手交易频率达到平均每学期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6-9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次，即即每两周一次。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二手交易群的数据统计显示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QQ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上海交大二手交易大群成员数为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3000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人，在线人数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2506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人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过去七天的平均每日群消息数量达到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186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条（当然可能存在冗余），基本均匀分布于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00:00~23:59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之间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若是遇上开学季、毕业季，群消息数量还将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翻倍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更不必说还有其他分群、小群、微信群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6593434" cy="523220"/>
            <a:chOff x="5906988" y="1943814"/>
            <a:chExt cx="364915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328187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需求调研结果：二手交易有需求吗？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D79D60E-D2D0-4A59-9DA8-CFE7CA0FF94C}"/>
              </a:ext>
            </a:extLst>
          </p:cNvPr>
          <p:cNvSpPr/>
          <p:nvPr/>
        </p:nvSpPr>
        <p:spPr>
          <a:xfrm rot="20071147">
            <a:off x="1397503" y="2555723"/>
            <a:ext cx="9084321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1" algn="ctr"/>
            <a:r>
              <a:rPr lang="zh-CN" altLang="en-US" sz="13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字魂24号-镇魂手书" panose="00000500000000000000" pitchFamily="2" charset="-122"/>
                <a:ea typeface="字魂24号-镇魂手书" panose="00000500000000000000" pitchFamily="2" charset="-122"/>
              </a:rPr>
              <a:t>需求极大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1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785"/>
    </mc:Choice>
    <mc:Fallback xmlns="">
      <p:transition advTm="3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634207"/>
            <a:ext cx="11537402" cy="59534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对于校园的二手交易群：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历史检索功能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，刚进群根本看不了历史消息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50%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商品分类功能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，只能一通乱找，不能货比三家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– 81.25%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没有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智能搜索功能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，只能自己关注聊天记录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56.25%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没法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撤回交易信息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，经常私戳后被告知东西已经卖出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/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买入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54.69%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-  9.94%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群消息太多基本屏蔽，导致错过自己真正想要的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商品价值不保证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信息审核，有贩卖假货、不健康信息的商家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不，我觉得二手群挺好的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6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248"/>
    </mc:Choice>
    <mc:Fallback xmlns="">
      <p:transition advTm="432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960086"/>
            <a:ext cx="11537402" cy="493782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对于朋友圈发布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查看交易信息：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低传播性，能看到信息的人很少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65.63%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信息难驻留，会被其他朋友圈消息刷上去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– 71.88%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- 5.31%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自己会被当成广告忽略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得屏蔽好多人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有骗子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不，我觉得朋友圈发布信息挺好的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1.16%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5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496"/>
    </mc:Choice>
    <mc:Fallback xmlns="">
      <p:transition advTm="74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9375" y="706171"/>
            <a:ext cx="11537402" cy="54456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对于闲鱼等二手交易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APP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</a:rPr>
              <a:t>：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很多非本校、非校园人士，无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信用背书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，担心交易的质量和安全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86.71%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很难进行物品的转交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60.19%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绝大多数的交易地点不在校园附近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选择快递又存在验货难的问题，回到了交易质量与安全的问题上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买家只能查看出售信息，却不能发布求购信息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42.56%</a:t>
            </a: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还有其他槽点！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-  3.13%</a:t>
            </a:r>
          </a:p>
          <a:p>
            <a:pPr marL="1257300" lvl="2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均为类似“水深”之类的重复槽点，不再例举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800100" lvl="1" indent="-3429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不，我觉得闲鱼等二手交易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挺好的 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– </a:t>
            </a:r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5.31%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6" y="372597"/>
            <a:ext cx="9106943" cy="523220"/>
            <a:chOff x="5906988" y="1943814"/>
            <a:chExt cx="5040259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672985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需求调研结果：这些途径体验好吗？能满足需求吗？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80E5537-CD44-4DE8-8A0D-2D7BE30A035D}"/>
              </a:ext>
            </a:extLst>
          </p:cNvPr>
          <p:cNvSpPr/>
          <p:nvPr/>
        </p:nvSpPr>
        <p:spPr>
          <a:xfrm rot="20071147">
            <a:off x="132519" y="2321003"/>
            <a:ext cx="12479107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1" algn="ctr"/>
            <a:r>
              <a:rPr lang="zh-CN" altLang="en-US" sz="13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字魂24号-镇魂手书" panose="00000500000000000000" pitchFamily="2" charset="-122"/>
                <a:ea typeface="字魂24号-镇魂手书" panose="00000500000000000000" pitchFamily="2" charset="-122"/>
              </a:rPr>
              <a:t>需求有待满足！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50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70"/>
    </mc:Choice>
    <mc:Fallback xmlns="">
      <p:transition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169" y="-145167"/>
            <a:ext cx="1268414" cy="155875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675324" y="372597"/>
            <a:ext cx="9406704" cy="523220"/>
            <a:chOff x="5906988" y="1943814"/>
            <a:chExt cx="5206162" cy="523220"/>
          </a:xfrm>
        </p:grpSpPr>
        <p:sp>
          <p:nvSpPr>
            <p:cNvPr id="47" name="矩形 46"/>
            <p:cNvSpPr/>
            <p:nvPr/>
          </p:nvSpPr>
          <p:spPr>
            <a:xfrm>
              <a:off x="6274262" y="1943814"/>
              <a:ext cx="4838888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</a:rPr>
                <a:t>对标闲鱼等已有的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APP</a:t>
              </a:r>
              <a:r>
                <a:rPr lang="zh-CN" altLang="en-US" sz="2800" b="1" dirty="0">
                  <a:solidFill>
                    <a:schemeClr val="accent6"/>
                  </a:solidFill>
                </a:rPr>
                <a:t>，我们的优势和创新在哪里？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906988" y="1943814"/>
              <a:ext cx="684803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01.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79C6BDE-8BF8-4BE2-ACC9-1AC5F68BE736}"/>
              </a:ext>
            </a:extLst>
          </p:cNvPr>
          <p:cNvSpPr/>
          <p:nvPr/>
        </p:nvSpPr>
        <p:spPr>
          <a:xfrm>
            <a:off x="926456" y="1063984"/>
            <a:ext cx="10339087" cy="44525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极高的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本土化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。仅支持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Jaccount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登录，只面向交大师生开放，具有良好的信用背书，极大程度上保证交易的便捷性、高质量与安全性。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提供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求购信息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模块。不仅支持卖家发布出售信息，还能支持买家发布求购信息。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在同时具备出售信息和求购信息的基础上，可以对两者进行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双向匹配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和推荐交易，帮助买家、卖家自动找到最合适的交易对象。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42900" indent="-3429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对交易信息的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精细化管理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，面向大学师生的交易物品具有一些独特的性质，比如闲鱼中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APP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只有“书籍”一个门类，相对于大学生而言太过泛化，应该给予更好的细分。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008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955"/>
    </mc:Choice>
    <mc:Fallback xmlns="">
      <p:transition advTm="595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537" b="1009"/>
          <a:stretch/>
        </p:blipFill>
        <p:spPr>
          <a:xfrm flipH="1" flipV="1">
            <a:off x="0" y="0"/>
            <a:ext cx="6739951" cy="51371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588578" y="2226068"/>
            <a:ext cx="5262979" cy="1520173"/>
            <a:chOff x="5740166" y="2263775"/>
            <a:chExt cx="5262979" cy="1520173"/>
          </a:xfrm>
        </p:grpSpPr>
        <p:sp>
          <p:nvSpPr>
            <p:cNvPr id="3" name="矩形 2"/>
            <p:cNvSpPr/>
            <p:nvPr/>
          </p:nvSpPr>
          <p:spPr>
            <a:xfrm>
              <a:off x="5740166" y="3014507"/>
              <a:ext cx="5262979" cy="76944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accent1"/>
                  </a:solidFill>
                </a:rPr>
                <a:t>	</a:t>
              </a:r>
              <a:r>
                <a:rPr lang="zh-CN" altLang="en-US" sz="4400" b="1" dirty="0">
                  <a:solidFill>
                    <a:schemeClr val="accent1"/>
                  </a:solidFill>
                </a:rPr>
                <a:t>业务逻辑与操作演示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748617" y="2263775"/>
              <a:ext cx="225452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000" b="1" dirty="0">
                  <a:solidFill>
                    <a:schemeClr val="accent1"/>
                  </a:solidFill>
                </a:rPr>
                <a:t>PART 02</a:t>
              </a:r>
              <a:endParaRPr lang="zh-CN" altLang="en-US" sz="4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8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74"/>
    </mc:Choice>
    <mc:Fallback xmlns="">
      <p:transition advTm="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"/>
</p:tagLst>
</file>

<file path=ppt/theme/theme1.xml><?xml version="1.0" encoding="utf-8"?>
<a:theme xmlns:a="http://schemas.openxmlformats.org/drawingml/2006/main" name="包图主题2">
  <a:themeElements>
    <a:clrScheme name="自定义 1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A6F"/>
      </a:accent1>
      <a:accent2>
        <a:srgbClr val="E06741"/>
      </a:accent2>
      <a:accent3>
        <a:srgbClr val="4A5A6F"/>
      </a:accent3>
      <a:accent4>
        <a:srgbClr val="E06741"/>
      </a:accent4>
      <a:accent5>
        <a:srgbClr val="4A5A6F"/>
      </a:accent5>
      <a:accent6>
        <a:srgbClr val="E0674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854</TotalTime>
  <Words>1787</Words>
  <Application>Microsoft Office PowerPoint</Application>
  <PresentationFormat>宽屏</PresentationFormat>
  <Paragraphs>281</Paragraphs>
  <Slides>32</Slides>
  <Notes>32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字魂24号-镇魂手书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江浩 林</cp:lastModifiedBy>
  <cp:revision>94</cp:revision>
  <dcterms:created xsi:type="dcterms:W3CDTF">2017-09-04T07:53:30Z</dcterms:created>
  <dcterms:modified xsi:type="dcterms:W3CDTF">2019-09-09T11:56:22Z</dcterms:modified>
</cp:coreProperties>
</file>